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70" r:id="rId2"/>
    <p:sldId id="429" r:id="rId3"/>
    <p:sldId id="441" r:id="rId4"/>
    <p:sldId id="442" r:id="rId5"/>
    <p:sldId id="443" r:id="rId6"/>
    <p:sldId id="444" r:id="rId7"/>
    <p:sldId id="445" r:id="rId8"/>
    <p:sldId id="446" r:id="rId9"/>
    <p:sldId id="447" r:id="rId10"/>
    <p:sldId id="448" r:id="rId11"/>
    <p:sldId id="450" r:id="rId12"/>
    <p:sldId id="449" r:id="rId13"/>
    <p:sldId id="451" r:id="rId14"/>
    <p:sldId id="454" r:id="rId15"/>
    <p:sldId id="452" r:id="rId16"/>
    <p:sldId id="453" r:id="rId17"/>
    <p:sldId id="460" r:id="rId18"/>
    <p:sldId id="461" r:id="rId19"/>
    <p:sldId id="455" r:id="rId20"/>
    <p:sldId id="456" r:id="rId21"/>
    <p:sldId id="457" r:id="rId22"/>
    <p:sldId id="462" r:id="rId23"/>
    <p:sldId id="463" r:id="rId24"/>
    <p:sldId id="458" r:id="rId25"/>
    <p:sldId id="465" r:id="rId26"/>
    <p:sldId id="464" r:id="rId27"/>
    <p:sldId id="466" r:id="rId2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a:srgbClr val="474747"/>
    <a:srgbClr val="FFFFFF"/>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359" autoAdjust="0"/>
    <p:restoredTop sz="81705" autoAdjust="0"/>
  </p:normalViewPr>
  <p:slideViewPr>
    <p:cSldViewPr>
      <p:cViewPr varScale="1">
        <p:scale>
          <a:sx n="90" d="100"/>
          <a:sy n="90" d="100"/>
        </p:scale>
        <p:origin x="2634" y="90"/>
      </p:cViewPr>
      <p:guideLst>
        <p:guide orient="horz" pos="2160"/>
        <p:guide pos="2880"/>
      </p:guideLst>
    </p:cSldViewPr>
  </p:slideViewPr>
  <p:notesTextViewPr>
    <p:cViewPr>
      <p:scale>
        <a:sx n="25" d="100"/>
        <a:sy n="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EE2059-1B04-402F-87CC-597E2F8DBFED}" type="datetimeFigureOut">
              <a:rPr lang="fr-FR" smtClean="0"/>
              <a:t>17/12/2024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A9B1589-3ED6-46FF-9DD4-83189FEE115C}" type="slidenum">
              <a:rPr lang="fr-FR" smtClean="0"/>
              <a:t>‹N°›</a:t>
            </a:fld>
            <a:endParaRPr lang="fr-FR"/>
          </a:p>
        </p:txBody>
      </p:sp>
    </p:spTree>
    <p:extLst>
      <p:ext uri="{BB962C8B-B14F-4D97-AF65-F5344CB8AC3E}">
        <p14:creationId xmlns:p14="http://schemas.microsoft.com/office/powerpoint/2010/main" val="1499645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2</a:t>
            </a:fld>
            <a:endParaRPr lang="fr-FR"/>
          </a:p>
        </p:txBody>
      </p:sp>
    </p:spTree>
    <p:extLst>
      <p:ext uri="{BB962C8B-B14F-4D97-AF65-F5344CB8AC3E}">
        <p14:creationId xmlns:p14="http://schemas.microsoft.com/office/powerpoint/2010/main" val="945738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20</a:t>
            </a:fld>
            <a:endParaRPr lang="fr-FR"/>
          </a:p>
        </p:txBody>
      </p:sp>
    </p:spTree>
    <p:extLst>
      <p:ext uri="{BB962C8B-B14F-4D97-AF65-F5344CB8AC3E}">
        <p14:creationId xmlns:p14="http://schemas.microsoft.com/office/powerpoint/2010/main" val="1604265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21</a:t>
            </a:fld>
            <a:endParaRPr lang="fr-FR"/>
          </a:p>
        </p:txBody>
      </p:sp>
    </p:spTree>
    <p:extLst>
      <p:ext uri="{BB962C8B-B14F-4D97-AF65-F5344CB8AC3E}">
        <p14:creationId xmlns:p14="http://schemas.microsoft.com/office/powerpoint/2010/main" val="1266160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22</a:t>
            </a:fld>
            <a:endParaRPr lang="fr-FR"/>
          </a:p>
        </p:txBody>
      </p:sp>
    </p:spTree>
    <p:extLst>
      <p:ext uri="{BB962C8B-B14F-4D97-AF65-F5344CB8AC3E}">
        <p14:creationId xmlns:p14="http://schemas.microsoft.com/office/powerpoint/2010/main" val="2404448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23</a:t>
            </a:fld>
            <a:endParaRPr lang="fr-FR"/>
          </a:p>
        </p:txBody>
      </p:sp>
    </p:spTree>
    <p:extLst>
      <p:ext uri="{BB962C8B-B14F-4D97-AF65-F5344CB8AC3E}">
        <p14:creationId xmlns:p14="http://schemas.microsoft.com/office/powerpoint/2010/main" val="247945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24</a:t>
            </a:fld>
            <a:endParaRPr lang="fr-FR"/>
          </a:p>
        </p:txBody>
      </p:sp>
    </p:spTree>
    <p:extLst>
      <p:ext uri="{BB962C8B-B14F-4D97-AF65-F5344CB8AC3E}">
        <p14:creationId xmlns:p14="http://schemas.microsoft.com/office/powerpoint/2010/main" val="1798573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25</a:t>
            </a:fld>
            <a:endParaRPr lang="fr-FR"/>
          </a:p>
        </p:txBody>
      </p:sp>
    </p:spTree>
    <p:extLst>
      <p:ext uri="{BB962C8B-B14F-4D97-AF65-F5344CB8AC3E}">
        <p14:creationId xmlns:p14="http://schemas.microsoft.com/office/powerpoint/2010/main" val="1740504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26</a:t>
            </a:fld>
            <a:endParaRPr lang="fr-FR"/>
          </a:p>
        </p:txBody>
      </p:sp>
    </p:spTree>
    <p:extLst>
      <p:ext uri="{BB962C8B-B14F-4D97-AF65-F5344CB8AC3E}">
        <p14:creationId xmlns:p14="http://schemas.microsoft.com/office/powerpoint/2010/main" val="78438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12</a:t>
            </a:fld>
            <a:endParaRPr lang="fr-FR"/>
          </a:p>
        </p:txBody>
      </p:sp>
    </p:spTree>
    <p:extLst>
      <p:ext uri="{BB962C8B-B14F-4D97-AF65-F5344CB8AC3E}">
        <p14:creationId xmlns:p14="http://schemas.microsoft.com/office/powerpoint/2010/main" val="2948013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13</a:t>
            </a:fld>
            <a:endParaRPr lang="fr-FR"/>
          </a:p>
        </p:txBody>
      </p:sp>
    </p:spTree>
    <p:extLst>
      <p:ext uri="{BB962C8B-B14F-4D97-AF65-F5344CB8AC3E}">
        <p14:creationId xmlns:p14="http://schemas.microsoft.com/office/powerpoint/2010/main" val="4140724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14</a:t>
            </a:fld>
            <a:endParaRPr lang="fr-FR"/>
          </a:p>
        </p:txBody>
      </p:sp>
    </p:spTree>
    <p:extLst>
      <p:ext uri="{BB962C8B-B14F-4D97-AF65-F5344CB8AC3E}">
        <p14:creationId xmlns:p14="http://schemas.microsoft.com/office/powerpoint/2010/main" val="2622019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15</a:t>
            </a:fld>
            <a:endParaRPr lang="fr-FR"/>
          </a:p>
        </p:txBody>
      </p:sp>
    </p:spTree>
    <p:extLst>
      <p:ext uri="{BB962C8B-B14F-4D97-AF65-F5344CB8AC3E}">
        <p14:creationId xmlns:p14="http://schemas.microsoft.com/office/powerpoint/2010/main" val="3680733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16</a:t>
            </a:fld>
            <a:endParaRPr lang="fr-FR"/>
          </a:p>
        </p:txBody>
      </p:sp>
    </p:spTree>
    <p:extLst>
      <p:ext uri="{BB962C8B-B14F-4D97-AF65-F5344CB8AC3E}">
        <p14:creationId xmlns:p14="http://schemas.microsoft.com/office/powerpoint/2010/main" val="146491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17</a:t>
            </a:fld>
            <a:endParaRPr lang="fr-FR"/>
          </a:p>
        </p:txBody>
      </p:sp>
    </p:spTree>
    <p:extLst>
      <p:ext uri="{BB962C8B-B14F-4D97-AF65-F5344CB8AC3E}">
        <p14:creationId xmlns:p14="http://schemas.microsoft.com/office/powerpoint/2010/main" val="3250349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18</a:t>
            </a:fld>
            <a:endParaRPr lang="fr-FR"/>
          </a:p>
        </p:txBody>
      </p:sp>
    </p:spTree>
    <p:extLst>
      <p:ext uri="{BB962C8B-B14F-4D97-AF65-F5344CB8AC3E}">
        <p14:creationId xmlns:p14="http://schemas.microsoft.com/office/powerpoint/2010/main" val="675547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A9B1589-3ED6-46FF-9DD4-83189FEE115C}" type="slidenum">
              <a:rPr lang="fr-FR" smtClean="0"/>
              <a:t>19</a:t>
            </a:fld>
            <a:endParaRPr lang="fr-FR"/>
          </a:p>
        </p:txBody>
      </p:sp>
    </p:spTree>
    <p:extLst>
      <p:ext uri="{BB962C8B-B14F-4D97-AF65-F5344CB8AC3E}">
        <p14:creationId xmlns:p14="http://schemas.microsoft.com/office/powerpoint/2010/main" val="207251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17/12/2024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17/12/2024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17/12/2024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0_Titre et contenu">
    <p:spTree>
      <p:nvGrpSpPr>
        <p:cNvPr id="1" name=""/>
        <p:cNvGrpSpPr/>
        <p:nvPr/>
      </p:nvGrpSpPr>
      <p:grpSpPr>
        <a:xfrm>
          <a:off x="0" y="0"/>
          <a:ext cx="0" cy="0"/>
          <a:chOff x="0" y="0"/>
          <a:chExt cx="0" cy="0"/>
        </a:xfrm>
      </p:grpSpPr>
      <p:pic>
        <p:nvPicPr>
          <p:cNvPr id="7" name="Image 6" descr="slides_fd-blanc.jpg"/>
          <p:cNvPicPr>
            <a:picLocks noChangeAspect="1"/>
          </p:cNvPicPr>
          <p:nvPr userDrawn="1"/>
        </p:nvPicPr>
        <p:blipFill>
          <a:blip r:embed="rId2" cstate="print"/>
          <a:stretch>
            <a:fillRect/>
          </a:stretch>
        </p:blipFill>
        <p:spPr>
          <a:xfrm>
            <a:off x="2437" y="0"/>
            <a:ext cx="9139126" cy="6858000"/>
          </a:xfrm>
          <a:prstGeom prst="rect">
            <a:avLst/>
          </a:prstGeom>
        </p:spPr>
      </p:pic>
      <p:sp>
        <p:nvSpPr>
          <p:cNvPr id="2" name="Titre 1"/>
          <p:cNvSpPr>
            <a:spLocks noGrp="1"/>
          </p:cNvSpPr>
          <p:nvPr>
            <p:ph type="title"/>
          </p:nvPr>
        </p:nvSpPr>
        <p:spPr>
          <a:xfrm>
            <a:off x="251520" y="318254"/>
            <a:ext cx="8496944" cy="432048"/>
          </a:xfrm>
        </p:spPr>
        <p:txBody>
          <a:bodyPr/>
          <a:lstStyle/>
          <a:p>
            <a:r>
              <a:rPr lang="fr-FR" dirty="0"/>
              <a:t>Cliquez pour modifier le style du titre</a:t>
            </a:r>
          </a:p>
        </p:txBody>
      </p:sp>
      <p:sp>
        <p:nvSpPr>
          <p:cNvPr id="3" name="Espace réservé du contenu 2"/>
          <p:cNvSpPr>
            <a:spLocks noGrp="1"/>
          </p:cNvSpPr>
          <p:nvPr>
            <p:ph idx="1"/>
          </p:nvPr>
        </p:nvSpPr>
        <p:spPr>
          <a:xfrm>
            <a:off x="323528" y="1542391"/>
            <a:ext cx="8424936" cy="4824536"/>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p:txBody>
      </p:sp>
      <p:sp>
        <p:nvSpPr>
          <p:cNvPr id="6" name="Espace réservé du numéro de diapositive 5"/>
          <p:cNvSpPr>
            <a:spLocks noGrp="1"/>
          </p:cNvSpPr>
          <p:nvPr>
            <p:ph type="sldNum" sz="quarter" idx="12"/>
          </p:nvPr>
        </p:nvSpPr>
        <p:spPr/>
        <p:txBody>
          <a:bodyPr/>
          <a:lstStyle/>
          <a:p>
            <a:fld id="{F1F5C55A-AAC4-4FAB-A004-0267178C4D8A}" type="slidenum">
              <a:rPr lang="fr-FR" smtClean="0"/>
              <a:pPr/>
              <a:t>‹N°›</a:t>
            </a:fld>
            <a:endParaRPr lang="fr-FR"/>
          </a:p>
        </p:txBody>
      </p:sp>
      <p:sp>
        <p:nvSpPr>
          <p:cNvPr id="9" name="Espace réservé du texte 8"/>
          <p:cNvSpPr>
            <a:spLocks noGrp="1"/>
          </p:cNvSpPr>
          <p:nvPr>
            <p:ph type="body" sz="quarter" idx="13" hasCustomPrompt="1"/>
          </p:nvPr>
        </p:nvSpPr>
        <p:spPr>
          <a:xfrm>
            <a:off x="323480" y="923122"/>
            <a:ext cx="8424985" cy="604867"/>
          </a:xfrm>
        </p:spPr>
        <p:txBody>
          <a:bodyPr>
            <a:normAutofit/>
          </a:bodyPr>
          <a:lstStyle>
            <a:lvl1pPr>
              <a:buNone/>
              <a:defRPr sz="2000" b="0" baseline="0">
                <a:latin typeface="DIN Next LT Pro Medium Cond" pitchFamily="34" charset="0"/>
              </a:defRPr>
            </a:lvl1pPr>
          </a:lstStyle>
          <a:p>
            <a:pPr lvl="0"/>
            <a:r>
              <a:rPr lang="fr-FR" dirty="0"/>
              <a:t>Cliquez pour modifier les styles du sous titre</a:t>
            </a:r>
          </a:p>
        </p:txBody>
      </p:sp>
      <p:cxnSp>
        <p:nvCxnSpPr>
          <p:cNvPr id="8" name="Connecteur droit 2"/>
          <p:cNvCxnSpPr/>
          <p:nvPr userDrawn="1"/>
        </p:nvCxnSpPr>
        <p:spPr>
          <a:xfrm>
            <a:off x="395536" y="923122"/>
            <a:ext cx="5436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1388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AA309A6D-C09C-4548-B29A-6CF363A7E532}" type="datetimeFigureOut">
              <a:rPr lang="fr-FR" smtClean="0"/>
              <a:t>17/12/2024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t>17/12/2024</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AA309A6D-C09C-4548-B29A-6CF363A7E532}" type="datetimeFigureOut">
              <a:rPr lang="fr-FR" smtClean="0"/>
              <a:t>17/12/2024</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AA309A6D-C09C-4548-B29A-6CF363A7E532}" type="datetimeFigureOut">
              <a:rPr lang="fr-FR" smtClean="0"/>
              <a:t>17/12/2024</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AA309A6D-C09C-4548-B29A-6CF363A7E532}" type="datetimeFigureOut">
              <a:rPr lang="fr-FR" smtClean="0"/>
              <a:t>17/12/2024</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t>17/12/2024</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17/12/2024</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17/12/2024</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309A6D-C09C-4548-B29A-6CF363A7E532}" type="datetimeFigureOut">
              <a:rPr lang="fr-FR" smtClean="0"/>
              <a:t>17/12/2024</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webp"/><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numéro de diapositive 4"/>
          <p:cNvSpPr>
            <a:spLocks noGrp="1"/>
          </p:cNvSpPr>
          <p:nvPr>
            <p:ph type="sldNum" sz="quarter" idx="12"/>
          </p:nvPr>
        </p:nvSpPr>
        <p:spPr/>
        <p:txBody>
          <a:bodyPr/>
          <a:lstStyle/>
          <a:p>
            <a:fld id="{F1F5C55A-AAC4-4FAB-A004-0267178C4D8A}" type="slidenum">
              <a:rPr lang="fr-FR" smtClean="0"/>
              <a:pPr/>
              <a:t>1</a:t>
            </a:fld>
            <a:endParaRPr lang="fr-FR"/>
          </a:p>
        </p:txBody>
      </p:sp>
      <p:sp>
        <p:nvSpPr>
          <p:cNvPr id="9" name="ZoneTexte 8"/>
          <p:cNvSpPr txBox="1"/>
          <p:nvPr/>
        </p:nvSpPr>
        <p:spPr>
          <a:xfrm>
            <a:off x="2699792" y="6352143"/>
            <a:ext cx="3705245" cy="369332"/>
          </a:xfrm>
          <a:prstGeom prst="rect">
            <a:avLst/>
          </a:prstGeom>
          <a:noFill/>
        </p:spPr>
        <p:txBody>
          <a:bodyPr wrap="none" rtlCol="0">
            <a:spAutoFit/>
          </a:bodyPr>
          <a:lstStyle/>
          <a:p>
            <a:r>
              <a:rPr lang="fr-FR" dirty="0"/>
              <a:t>Présenté par : MANI Mohammed Adil</a:t>
            </a:r>
          </a:p>
        </p:txBody>
      </p:sp>
      <p:sp>
        <p:nvSpPr>
          <p:cNvPr id="6" name="Titre 1"/>
          <p:cNvSpPr>
            <a:spLocks noGrp="1"/>
          </p:cNvSpPr>
          <p:nvPr>
            <p:ph type="title"/>
          </p:nvPr>
        </p:nvSpPr>
        <p:spPr>
          <a:xfrm>
            <a:off x="251520" y="318254"/>
            <a:ext cx="8496944" cy="432048"/>
          </a:xfrm>
        </p:spPr>
        <p:txBody>
          <a:bodyPr>
            <a:normAutofit fontScale="90000"/>
          </a:bodyPr>
          <a:lstStyle/>
          <a:p>
            <a:r>
              <a:rPr lang="fr-FR" dirty="0"/>
              <a:t>Technologies Web - CSS</a:t>
            </a:r>
          </a:p>
        </p:txBody>
      </p:sp>
      <p:pic>
        <p:nvPicPr>
          <p:cNvPr id="4" name="Image 3">
            <a:extLst>
              <a:ext uri="{FF2B5EF4-FFF2-40B4-BE49-F238E27FC236}">
                <a16:creationId xmlns:a16="http://schemas.microsoft.com/office/drawing/2014/main" id="{1B65F16C-FD5A-E26B-B297-F72EBCA90B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3424" y="1222551"/>
            <a:ext cx="4653136" cy="4653136"/>
          </a:xfrm>
          <a:prstGeom prst="rect">
            <a:avLst/>
          </a:prstGeom>
        </p:spPr>
      </p:pic>
    </p:spTree>
    <p:extLst>
      <p:ext uri="{BB962C8B-B14F-4D97-AF65-F5344CB8AC3E}">
        <p14:creationId xmlns:p14="http://schemas.microsoft.com/office/powerpoint/2010/main" val="2022153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Exemple : </a:t>
            </a:r>
            <a:r>
              <a:rPr lang="fr-FR" sz="3100" dirty="0"/>
              <a:t>Cacher Div 3 au moment d’impression</a:t>
            </a:r>
            <a:endParaRPr lang="fr-FR" dirty="0"/>
          </a:p>
        </p:txBody>
      </p:sp>
      <p:sp>
        <p:nvSpPr>
          <p:cNvPr id="8" name="ZoneTexte 7">
            <a:extLst>
              <a:ext uri="{FF2B5EF4-FFF2-40B4-BE49-F238E27FC236}">
                <a16:creationId xmlns:a16="http://schemas.microsoft.com/office/drawing/2014/main" id="{14C8B8C5-C523-D67B-A8A7-51D3213E677F}"/>
              </a:ext>
            </a:extLst>
          </p:cNvPr>
          <p:cNvSpPr txBox="1"/>
          <p:nvPr/>
        </p:nvSpPr>
        <p:spPr>
          <a:xfrm>
            <a:off x="971600" y="4780771"/>
            <a:ext cx="7560840" cy="369332"/>
          </a:xfrm>
          <a:prstGeom prst="rect">
            <a:avLst/>
          </a:prstGeom>
          <a:noFill/>
        </p:spPr>
        <p:txBody>
          <a:bodyPr wrap="square" rtlCol="0">
            <a:spAutoFit/>
          </a:bodyPr>
          <a:lstStyle/>
          <a:p>
            <a:pPr algn="ctr"/>
            <a:r>
              <a:rPr lang="fr-FR" b="1" dirty="0">
                <a:solidFill>
                  <a:srgbClr val="474747"/>
                </a:solidFill>
              </a:rPr>
              <a:t>Application d’une règle CSS pour cacher DIV 3 au moment d’impression</a:t>
            </a:r>
            <a:endParaRPr lang="fr-FR" b="1" dirty="0">
              <a:solidFill>
                <a:srgbClr val="00B050"/>
              </a:solidFill>
            </a:endParaRPr>
          </a:p>
        </p:txBody>
      </p:sp>
      <p:pic>
        <p:nvPicPr>
          <p:cNvPr id="4" name="Image 3">
            <a:extLst>
              <a:ext uri="{FF2B5EF4-FFF2-40B4-BE49-F238E27FC236}">
                <a16:creationId xmlns:a16="http://schemas.microsoft.com/office/drawing/2014/main" id="{1512DBB3-247B-83B5-C70B-B048591A81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7460"/>
            <a:ext cx="9144000" cy="3424218"/>
          </a:xfrm>
          <a:prstGeom prst="rect">
            <a:avLst/>
          </a:prstGeom>
        </p:spPr>
      </p:pic>
      <p:sp>
        <p:nvSpPr>
          <p:cNvPr id="10" name="Espace réservé du contenu 3">
            <a:extLst>
              <a:ext uri="{FF2B5EF4-FFF2-40B4-BE49-F238E27FC236}">
                <a16:creationId xmlns:a16="http://schemas.microsoft.com/office/drawing/2014/main" id="{2685D2AF-41FC-5794-38A1-8A43F79C70AB}"/>
              </a:ext>
            </a:extLst>
          </p:cNvPr>
          <p:cNvSpPr>
            <a:spLocks noGrp="1"/>
          </p:cNvSpPr>
          <p:nvPr>
            <p:ph idx="1"/>
          </p:nvPr>
        </p:nvSpPr>
        <p:spPr>
          <a:xfrm>
            <a:off x="251520" y="5229200"/>
            <a:ext cx="8496944" cy="1309192"/>
          </a:xfrm>
        </p:spPr>
        <p:txBody>
          <a:bodyPr>
            <a:normAutofit/>
          </a:bodyPr>
          <a:lstStyle/>
          <a:p>
            <a:r>
              <a:rPr lang="fr-FR" sz="2000" dirty="0"/>
              <a:t>Pour cacher un élément nous pouvons utiliser : </a:t>
            </a:r>
          </a:p>
          <a:p>
            <a:pPr lvl="1"/>
            <a:r>
              <a:rPr lang="fr-FR" sz="1800" b="1" dirty="0" err="1"/>
              <a:t>Visibility</a:t>
            </a:r>
            <a:r>
              <a:rPr lang="fr-FR" sz="1800" b="1" dirty="0"/>
              <a:t> : </a:t>
            </a:r>
            <a:r>
              <a:rPr lang="fr-FR" sz="1800" b="1" dirty="0" err="1"/>
              <a:t>hidden</a:t>
            </a:r>
            <a:r>
              <a:rPr lang="fr-FR" sz="1800" b="1" dirty="0"/>
              <a:t>; </a:t>
            </a:r>
            <a:r>
              <a:rPr lang="fr-FR" sz="1800" dirty="0">
                <a:solidFill>
                  <a:srgbClr val="339933"/>
                </a:solidFill>
              </a:rPr>
              <a:t>// Elle cache et conserve l’espace de l’élément caché</a:t>
            </a:r>
          </a:p>
          <a:p>
            <a:pPr lvl="1"/>
            <a:r>
              <a:rPr lang="fr-FR" sz="1800" b="1" dirty="0" err="1"/>
              <a:t>Display:none</a:t>
            </a:r>
            <a:r>
              <a:rPr lang="fr-FR" sz="1800" b="1" dirty="0"/>
              <a:t>; </a:t>
            </a:r>
            <a:r>
              <a:rPr lang="fr-FR" sz="1800" dirty="0">
                <a:solidFill>
                  <a:srgbClr val="339933"/>
                </a:solidFill>
              </a:rPr>
              <a:t>// Elle cache et supprimer l’espace de l’élément caché. </a:t>
            </a:r>
          </a:p>
          <a:p>
            <a:endParaRPr lang="fr-FR" sz="2300" dirty="0"/>
          </a:p>
          <a:p>
            <a:endParaRPr lang="fr-FR" sz="2400" dirty="0"/>
          </a:p>
        </p:txBody>
      </p:sp>
    </p:spTree>
    <p:extLst>
      <p:ext uri="{BB962C8B-B14F-4D97-AF65-F5344CB8AC3E}">
        <p14:creationId xmlns:p14="http://schemas.microsoft.com/office/powerpoint/2010/main" val="306879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Bonne pratique : Mobile First</a:t>
            </a:r>
          </a:p>
        </p:txBody>
      </p:sp>
      <p:sp>
        <p:nvSpPr>
          <p:cNvPr id="10" name="Espace réservé du contenu 3">
            <a:extLst>
              <a:ext uri="{FF2B5EF4-FFF2-40B4-BE49-F238E27FC236}">
                <a16:creationId xmlns:a16="http://schemas.microsoft.com/office/drawing/2014/main" id="{2685D2AF-41FC-5794-38A1-8A43F79C70AB}"/>
              </a:ext>
            </a:extLst>
          </p:cNvPr>
          <p:cNvSpPr>
            <a:spLocks noGrp="1"/>
          </p:cNvSpPr>
          <p:nvPr>
            <p:ph idx="1"/>
          </p:nvPr>
        </p:nvSpPr>
        <p:spPr>
          <a:xfrm>
            <a:off x="323528" y="2708920"/>
            <a:ext cx="8496944" cy="2016224"/>
          </a:xfrm>
        </p:spPr>
        <p:txBody>
          <a:bodyPr>
            <a:noAutofit/>
          </a:bodyPr>
          <a:lstStyle/>
          <a:p>
            <a:r>
              <a:rPr lang="fr-FR" sz="2400" dirty="0"/>
              <a:t>Mobile First est un principe lié aux média </a:t>
            </a:r>
            <a:r>
              <a:rPr lang="fr-FR" sz="2400" dirty="0" err="1"/>
              <a:t>queries</a:t>
            </a:r>
            <a:r>
              <a:rPr lang="fr-FR" sz="2400" dirty="0"/>
              <a:t>, qui propose l’écriture du CSS pour mobile à l’extérieur des règles. </a:t>
            </a:r>
          </a:p>
          <a:p>
            <a:endParaRPr lang="fr-FR" sz="2400" dirty="0"/>
          </a:p>
          <a:p>
            <a:r>
              <a:rPr lang="fr-FR" sz="2400" dirty="0"/>
              <a:t>Cette approche garantie que l’exécution sur mobile soit plus rapide</a:t>
            </a:r>
          </a:p>
        </p:txBody>
      </p:sp>
    </p:spTree>
    <p:extLst>
      <p:ext uri="{BB962C8B-B14F-4D97-AF65-F5344CB8AC3E}">
        <p14:creationId xmlns:p14="http://schemas.microsoft.com/office/powerpoint/2010/main" val="92094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a:xfrm>
            <a:off x="323528" y="1115616"/>
            <a:ext cx="8496944" cy="2304256"/>
          </a:xfrm>
        </p:spPr>
        <p:txBody>
          <a:bodyPr>
            <a:noAutofit/>
          </a:bodyPr>
          <a:lstStyle/>
          <a:p>
            <a:r>
              <a:rPr lang="fr-FR" sz="8000" b="1" dirty="0"/>
              <a:t>Mission 7</a:t>
            </a:r>
            <a:br>
              <a:rPr lang="fr-FR" sz="5400" b="1" dirty="0"/>
            </a:br>
            <a:r>
              <a:rPr lang="fr-FR" sz="5400" b="1" dirty="0"/>
              <a:t>Transitions et animations</a:t>
            </a:r>
          </a:p>
        </p:txBody>
      </p:sp>
      <p:pic>
        <p:nvPicPr>
          <p:cNvPr id="8" name="Image 7">
            <a:extLst>
              <a:ext uri="{FF2B5EF4-FFF2-40B4-BE49-F238E27FC236}">
                <a16:creationId xmlns:a16="http://schemas.microsoft.com/office/drawing/2014/main" id="{1002E4BE-87A7-5BEF-D5BD-7E9098ADBC4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15816" y="3645024"/>
            <a:ext cx="2963168" cy="2963168"/>
          </a:xfrm>
          <a:prstGeom prst="rect">
            <a:avLst/>
          </a:prstGeom>
        </p:spPr>
      </p:pic>
      <p:sp>
        <p:nvSpPr>
          <p:cNvPr id="11" name="ZoneTexte 10">
            <a:extLst>
              <a:ext uri="{FF2B5EF4-FFF2-40B4-BE49-F238E27FC236}">
                <a16:creationId xmlns:a16="http://schemas.microsoft.com/office/drawing/2014/main" id="{314B5286-7884-C37A-D5CB-6B6C46276812}"/>
              </a:ext>
            </a:extLst>
          </p:cNvPr>
          <p:cNvSpPr txBox="1"/>
          <p:nvPr/>
        </p:nvSpPr>
        <p:spPr>
          <a:xfrm>
            <a:off x="3211803" y="4221088"/>
            <a:ext cx="115212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HELLO</a:t>
            </a:r>
          </a:p>
        </p:txBody>
      </p:sp>
    </p:spTree>
    <p:extLst>
      <p:ext uri="{BB962C8B-B14F-4D97-AF65-F5344CB8AC3E}">
        <p14:creationId xmlns:p14="http://schemas.microsoft.com/office/powerpoint/2010/main" val="276050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0"/>
                                  </p:stCondLst>
                                  <p:endCondLst>
                                    <p:cond evt="onNext" delay="0">
                                      <p:tgtEl>
                                        <p:sldTgt/>
                                      </p:tgtEl>
                                    </p:cond>
                                  </p:endCondLst>
                                  <p:childTnLst>
                                    <p:animMotion origin="layout" path="M 3.88889E-6 -1.11111E-6 L 0.13298 0.16204 " pathEditMode="relative" rAng="0" ptsTypes="AA">
                                      <p:cBhvr>
                                        <p:cTn id="6" dur="2000" fill="hold"/>
                                        <p:tgtEl>
                                          <p:spTgt spid="11"/>
                                        </p:tgtEl>
                                        <p:attrNameLst>
                                          <p:attrName>ppt_x</p:attrName>
                                          <p:attrName>ppt_y</p:attrName>
                                        </p:attrNameLst>
                                      </p:cBhvr>
                                      <p:rCtr x="6649" y="8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Transition et animations</a:t>
            </a:r>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094522"/>
            <a:ext cx="8496944" cy="5445224"/>
          </a:xfrm>
        </p:spPr>
        <p:txBody>
          <a:bodyPr>
            <a:normAutofit/>
          </a:bodyPr>
          <a:lstStyle/>
          <a:p>
            <a:r>
              <a:rPr lang="fr-FR" sz="2400" dirty="0"/>
              <a:t>Les Transitions et les animations sont un mécanisme CSS permettant de créer un mouvement sur une page HTML. </a:t>
            </a:r>
          </a:p>
          <a:p>
            <a:endParaRPr lang="fr-FR" sz="2400" dirty="0"/>
          </a:p>
          <a:p>
            <a:r>
              <a:rPr lang="fr-FR" sz="2400" dirty="0"/>
              <a:t>Les différences entre Transitions et animations : </a:t>
            </a:r>
          </a:p>
          <a:p>
            <a:pPr lvl="1"/>
            <a:r>
              <a:rPr lang="fr-FR" sz="1800" dirty="0"/>
              <a:t>Les Transitions demandent une action utilisateur, tandis que les animations se lancent automatiquement. </a:t>
            </a:r>
          </a:p>
          <a:p>
            <a:pPr lvl="1"/>
            <a:r>
              <a:rPr lang="fr-FR" sz="1800" dirty="0"/>
              <a:t>Les transitions ont un état initial et état final, tandis qu’une animation peut passer par plusieurs étapes.</a:t>
            </a:r>
          </a:p>
          <a:p>
            <a:pPr lvl="1"/>
            <a:r>
              <a:rPr lang="fr-FR" sz="1800" dirty="0"/>
              <a:t>Les Transitions ne sont pas répétitives, tandis que les animations peuvent être répétées en boucle infinie. </a:t>
            </a:r>
          </a:p>
          <a:p>
            <a:pPr lvl="1"/>
            <a:endParaRPr lang="fr-FR" sz="1800" dirty="0"/>
          </a:p>
          <a:p>
            <a:r>
              <a:rPr lang="fr-FR" sz="2200" dirty="0"/>
              <a:t>Le critère de choix entre </a:t>
            </a:r>
            <a:r>
              <a:rPr lang="fr-FR" sz="2200" b="1" dirty="0"/>
              <a:t>Transition</a:t>
            </a:r>
            <a:r>
              <a:rPr lang="fr-FR" sz="2200" dirty="0"/>
              <a:t> et </a:t>
            </a:r>
            <a:r>
              <a:rPr lang="fr-FR" sz="2200" b="1" dirty="0"/>
              <a:t>Animation</a:t>
            </a:r>
            <a:r>
              <a:rPr lang="fr-FR" sz="2200" dirty="0"/>
              <a:t> est alors clair. </a:t>
            </a:r>
          </a:p>
          <a:p>
            <a:endParaRPr lang="fr-FR" sz="2200" dirty="0"/>
          </a:p>
          <a:p>
            <a:r>
              <a:rPr lang="fr-FR" sz="2200" dirty="0"/>
              <a:t>Notez qu’une Transition peut se lancer automatiquement et en boucle, mais avec l’utilisation du JS. </a:t>
            </a:r>
          </a:p>
        </p:txBody>
      </p:sp>
    </p:spTree>
    <p:extLst>
      <p:ext uri="{BB962C8B-B14F-4D97-AF65-F5344CB8AC3E}">
        <p14:creationId xmlns:p14="http://schemas.microsoft.com/office/powerpoint/2010/main" val="3418060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Transition</a:t>
            </a:r>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268760"/>
            <a:ext cx="8496944" cy="5445224"/>
          </a:xfrm>
        </p:spPr>
        <p:txBody>
          <a:bodyPr>
            <a:normAutofit/>
          </a:bodyPr>
          <a:lstStyle/>
          <a:p>
            <a:r>
              <a:rPr lang="fr-FR" sz="2400" dirty="0"/>
              <a:t>Une Transition ne se programme pas, et elle ne demande aucune logique.</a:t>
            </a:r>
          </a:p>
          <a:p>
            <a:endParaRPr lang="fr-FR" sz="2400" dirty="0"/>
          </a:p>
          <a:p>
            <a:r>
              <a:rPr lang="fr-FR" sz="2400" dirty="0"/>
              <a:t>Une Transition est tout simplement, le changement d’un CSS initial, à un CSS final dans une durée qui dépasse 0 secondes. </a:t>
            </a:r>
          </a:p>
          <a:p>
            <a:endParaRPr lang="fr-FR" sz="2400" dirty="0"/>
          </a:p>
          <a:p>
            <a:r>
              <a:rPr lang="fr-FR" sz="2400" dirty="0"/>
              <a:t>Si je décide d’agrandir un élément au moment de passage de souris sans Transition, le changement de la taille vas se faire dans 0 secondes. </a:t>
            </a:r>
          </a:p>
          <a:p>
            <a:endParaRPr lang="fr-FR" sz="2400" dirty="0"/>
          </a:p>
          <a:p>
            <a:r>
              <a:rPr lang="fr-FR" sz="2400" dirty="0"/>
              <a:t>L’intégration des Transitions permet de dilater cette durée, chose qui génère un effet animé.  </a:t>
            </a:r>
            <a:endParaRPr lang="fr-FR" sz="2200" dirty="0"/>
          </a:p>
        </p:txBody>
      </p:sp>
    </p:spTree>
    <p:extLst>
      <p:ext uri="{BB962C8B-B14F-4D97-AF65-F5344CB8AC3E}">
        <p14:creationId xmlns:p14="http://schemas.microsoft.com/office/powerpoint/2010/main" val="1795612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Transition</a:t>
            </a:r>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268760"/>
            <a:ext cx="8496944" cy="5445224"/>
          </a:xfrm>
        </p:spPr>
        <p:txBody>
          <a:bodyPr>
            <a:normAutofit/>
          </a:bodyPr>
          <a:lstStyle/>
          <a:p>
            <a:r>
              <a:rPr lang="fr-FR" sz="2400" dirty="0"/>
              <a:t>Pour paramétrer une Transition nous pouvons spécifier 4 propriétés : </a:t>
            </a:r>
          </a:p>
          <a:p>
            <a:pPr lvl="1"/>
            <a:r>
              <a:rPr lang="fr-FR" sz="1800" b="1" dirty="0"/>
              <a:t>Transition-duration : </a:t>
            </a:r>
            <a:r>
              <a:rPr lang="fr-FR" sz="1800" dirty="0"/>
              <a:t>La durée de la Transition d’un style à un autre. </a:t>
            </a:r>
          </a:p>
          <a:p>
            <a:pPr lvl="1"/>
            <a:endParaRPr lang="fr-FR" sz="1800" dirty="0"/>
          </a:p>
          <a:p>
            <a:pPr lvl="1"/>
            <a:r>
              <a:rPr lang="fr-FR" sz="1800" b="1" dirty="0"/>
              <a:t>Transition-</a:t>
            </a:r>
            <a:r>
              <a:rPr lang="fr-FR" sz="1800" b="1" dirty="0" err="1"/>
              <a:t>delay</a:t>
            </a:r>
            <a:r>
              <a:rPr lang="fr-FR" sz="1800" b="1" dirty="0"/>
              <a:t> : </a:t>
            </a:r>
            <a:r>
              <a:rPr lang="fr-FR" sz="1800" dirty="0"/>
              <a:t>La durée d’attente avant le lancement de la Transition – Déconseillée pour UX car elle donne une impression de la Transition ne fonctionne plus. </a:t>
            </a:r>
          </a:p>
          <a:p>
            <a:pPr lvl="1"/>
            <a:endParaRPr lang="fr-FR" sz="1800" dirty="0"/>
          </a:p>
          <a:p>
            <a:pPr lvl="1"/>
            <a:r>
              <a:rPr lang="fr-FR" sz="1800" b="1" dirty="0"/>
              <a:t>Transition-</a:t>
            </a:r>
            <a:r>
              <a:rPr lang="fr-FR" sz="1800" b="1" dirty="0" err="1"/>
              <a:t>property</a:t>
            </a:r>
            <a:r>
              <a:rPr lang="fr-FR" sz="1800" b="1" dirty="0"/>
              <a:t> : </a:t>
            </a:r>
            <a:r>
              <a:rPr lang="fr-FR" sz="1800" dirty="0"/>
              <a:t>Les propriété concerné par la Transition séparés par un virgule, sinon all. </a:t>
            </a:r>
          </a:p>
          <a:p>
            <a:pPr lvl="1"/>
            <a:endParaRPr lang="fr-FR" sz="1800" dirty="0"/>
          </a:p>
          <a:p>
            <a:pPr lvl="1"/>
            <a:r>
              <a:rPr lang="fr-FR" sz="1800" b="1" dirty="0"/>
              <a:t>Transition-timing-</a:t>
            </a:r>
            <a:r>
              <a:rPr lang="fr-FR" sz="1800" b="1" dirty="0" err="1"/>
              <a:t>function</a:t>
            </a:r>
            <a:r>
              <a:rPr lang="fr-FR" sz="1800" b="1" dirty="0"/>
              <a:t> : </a:t>
            </a:r>
            <a:r>
              <a:rPr lang="fr-FR" sz="1800" u="sng" dirty="0" err="1"/>
              <a:t>ease</a:t>
            </a:r>
            <a:r>
              <a:rPr lang="fr-FR" sz="1800" dirty="0"/>
              <a:t> | </a:t>
            </a:r>
            <a:r>
              <a:rPr lang="fr-FR" sz="1800" dirty="0" err="1"/>
              <a:t>ease</a:t>
            </a:r>
            <a:r>
              <a:rPr lang="fr-FR" sz="1800" dirty="0"/>
              <a:t>-in | </a:t>
            </a:r>
            <a:r>
              <a:rPr lang="fr-FR" sz="1800" dirty="0" err="1"/>
              <a:t>ease</a:t>
            </a:r>
            <a:r>
              <a:rPr lang="fr-FR" sz="1800" dirty="0"/>
              <a:t>-out | </a:t>
            </a:r>
            <a:r>
              <a:rPr lang="fr-FR" sz="1800" dirty="0" err="1"/>
              <a:t>linear</a:t>
            </a:r>
            <a:r>
              <a:rPr lang="fr-FR" sz="1800" dirty="0"/>
              <a:t> | none;</a:t>
            </a:r>
          </a:p>
          <a:p>
            <a:pPr lvl="1"/>
            <a:endParaRPr lang="fr-FR" sz="1800" dirty="0"/>
          </a:p>
          <a:p>
            <a:r>
              <a:rPr lang="fr-FR" sz="2200" dirty="0"/>
              <a:t>Vous pouvez utiliser la propriété raccourcis : </a:t>
            </a:r>
          </a:p>
          <a:p>
            <a:pPr marL="457200" lvl="1" indent="0">
              <a:buNone/>
            </a:pPr>
            <a:r>
              <a:rPr kumimoji="0" lang="fr-FR" altLang="fr-FR" sz="1800" b="0" i="0" u="none" strike="noStrike" cap="none" normalizeH="0" baseline="0" dirty="0">
                <a:ln>
                  <a:noFill/>
                </a:ln>
                <a:solidFill>
                  <a:srgbClr val="339933"/>
                </a:solidFill>
                <a:effectLst/>
                <a:latin typeface="Arial Unicode MS" panose="020B0604020202020204" pitchFamily="34" charset="-128"/>
              </a:rPr>
              <a:t>                     /* </a:t>
            </a:r>
            <a:r>
              <a:rPr kumimoji="0" lang="fr-FR" altLang="fr-FR" sz="1800" b="0" i="0" u="none" strike="noStrike" cap="none" normalizeH="0" baseline="0" dirty="0" err="1">
                <a:ln>
                  <a:noFill/>
                </a:ln>
                <a:solidFill>
                  <a:srgbClr val="339933"/>
                </a:solidFill>
                <a:effectLst/>
                <a:latin typeface="Arial Unicode MS" panose="020B0604020202020204" pitchFamily="34" charset="-128"/>
              </a:rPr>
              <a:t>property</a:t>
            </a:r>
            <a:r>
              <a:rPr kumimoji="0" lang="fr-FR" altLang="fr-FR" sz="1800" b="0" i="0" u="none" strike="noStrike" cap="none" normalizeH="0" baseline="0" dirty="0">
                <a:ln>
                  <a:noFill/>
                </a:ln>
                <a:solidFill>
                  <a:srgbClr val="339933"/>
                </a:solidFill>
                <a:effectLst/>
                <a:latin typeface="Arial Unicode MS" panose="020B0604020202020204" pitchFamily="34" charset="-128"/>
              </a:rPr>
              <a:t> | durée | fonction | retard */ </a:t>
            </a:r>
          </a:p>
          <a:p>
            <a:pPr lvl="1"/>
            <a:r>
              <a:rPr lang="fr-FR" altLang="fr-FR" sz="1800" b="1" dirty="0"/>
              <a:t>Transition: </a:t>
            </a:r>
            <a:r>
              <a:rPr lang="fr-FR" altLang="fr-FR" sz="1800" dirty="0" err="1"/>
              <a:t>margin</a:t>
            </a:r>
            <a:r>
              <a:rPr lang="fr-FR" altLang="fr-FR" sz="1800" dirty="0"/>
              <a:t>-right 4s </a:t>
            </a:r>
            <a:r>
              <a:rPr lang="fr-FR" altLang="fr-FR" sz="1800" dirty="0" err="1"/>
              <a:t>ease</a:t>
            </a:r>
            <a:r>
              <a:rPr lang="fr-FR" altLang="fr-FR" sz="1800" dirty="0"/>
              <a:t>-in-out 1s; </a:t>
            </a:r>
          </a:p>
          <a:p>
            <a:pPr lvl="1"/>
            <a:endParaRPr lang="fr-FR" sz="1800" dirty="0"/>
          </a:p>
        </p:txBody>
      </p:sp>
    </p:spTree>
    <p:extLst>
      <p:ext uri="{BB962C8B-B14F-4D97-AF65-F5344CB8AC3E}">
        <p14:creationId xmlns:p14="http://schemas.microsoft.com/office/powerpoint/2010/main" val="1159699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Exemple : Changement avec transition</a:t>
            </a:r>
          </a:p>
        </p:txBody>
      </p:sp>
      <p:sp>
        <p:nvSpPr>
          <p:cNvPr id="8" name="ZoneTexte 7">
            <a:extLst>
              <a:ext uri="{FF2B5EF4-FFF2-40B4-BE49-F238E27FC236}">
                <a16:creationId xmlns:a16="http://schemas.microsoft.com/office/drawing/2014/main" id="{A9BB54B8-2750-4084-63F2-D11E01126144}"/>
              </a:ext>
            </a:extLst>
          </p:cNvPr>
          <p:cNvSpPr txBox="1"/>
          <p:nvPr/>
        </p:nvSpPr>
        <p:spPr>
          <a:xfrm>
            <a:off x="683568" y="5469826"/>
            <a:ext cx="7776864" cy="369332"/>
          </a:xfrm>
          <a:prstGeom prst="rect">
            <a:avLst/>
          </a:prstGeom>
          <a:noFill/>
        </p:spPr>
        <p:txBody>
          <a:bodyPr wrap="square" rtlCol="0">
            <a:spAutoFit/>
          </a:bodyPr>
          <a:lstStyle/>
          <a:p>
            <a:pPr algn="ctr"/>
            <a:r>
              <a:rPr lang="fr-FR" b="1" dirty="0"/>
              <a:t>Application des 4 propriétés de transition. </a:t>
            </a:r>
          </a:p>
        </p:txBody>
      </p:sp>
      <p:pic>
        <p:nvPicPr>
          <p:cNvPr id="10" name="Image 9">
            <a:extLst>
              <a:ext uri="{FF2B5EF4-FFF2-40B4-BE49-F238E27FC236}">
                <a16:creationId xmlns:a16="http://schemas.microsoft.com/office/drawing/2014/main" id="{FB950C1B-AE69-1FA0-5847-DB1B82A2A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11678"/>
            <a:ext cx="9144000" cy="3634644"/>
          </a:xfrm>
          <a:prstGeom prst="rect">
            <a:avLst/>
          </a:prstGeom>
        </p:spPr>
      </p:pic>
    </p:spTree>
    <p:extLst>
      <p:ext uri="{BB962C8B-B14F-4D97-AF65-F5344CB8AC3E}">
        <p14:creationId xmlns:p14="http://schemas.microsoft.com/office/powerpoint/2010/main" val="88582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Transformation</a:t>
            </a:r>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70992" y="1700808"/>
            <a:ext cx="9073008" cy="5445224"/>
          </a:xfrm>
        </p:spPr>
        <p:txBody>
          <a:bodyPr>
            <a:normAutofit/>
          </a:bodyPr>
          <a:lstStyle/>
          <a:p>
            <a:r>
              <a:rPr lang="fr-FR" sz="2400" dirty="0"/>
              <a:t>La propriété </a:t>
            </a:r>
            <a:r>
              <a:rPr lang="fr-FR" sz="2400" b="1" dirty="0" err="1"/>
              <a:t>transform</a:t>
            </a:r>
            <a:r>
              <a:rPr lang="fr-FR" sz="2400" dirty="0"/>
              <a:t> modifie l'espace de coordonnées utilisé pour la mise en forme visuelle. Grâce à cette propriété, il est possible de translater les éléments, de les tourner et de les agrandir.</a:t>
            </a:r>
          </a:p>
          <a:p>
            <a:endParaRPr lang="fr-FR" sz="2400" dirty="0"/>
          </a:p>
          <a:p>
            <a:r>
              <a:rPr lang="fr-FR" sz="2400" dirty="0"/>
              <a:t>La transformation ne s’applique pas sur les éléments de type </a:t>
            </a:r>
            <a:r>
              <a:rPr lang="fr-FR" sz="2400" dirty="0" err="1"/>
              <a:t>Inline</a:t>
            </a:r>
            <a:r>
              <a:rPr lang="fr-FR" sz="2400" dirty="0"/>
              <a:t>. </a:t>
            </a:r>
          </a:p>
          <a:p>
            <a:endParaRPr lang="fr-FR" sz="2400" dirty="0"/>
          </a:p>
          <a:p>
            <a:r>
              <a:rPr lang="fr-FR" sz="2400" dirty="0"/>
              <a:t>Valeurs possibles : </a:t>
            </a:r>
          </a:p>
          <a:p>
            <a:pPr lvl="1"/>
            <a:r>
              <a:rPr lang="fr-FR" sz="1800" b="1" dirty="0" err="1"/>
              <a:t>Transform</a:t>
            </a:r>
            <a:r>
              <a:rPr lang="fr-FR" sz="1800" b="1" dirty="0"/>
              <a:t> : </a:t>
            </a:r>
            <a:r>
              <a:rPr lang="fr-FR" sz="1800" dirty="0" err="1"/>
              <a:t>rotateX</a:t>
            </a:r>
            <a:r>
              <a:rPr lang="fr-FR" sz="1800" dirty="0"/>
              <a:t>(val) | </a:t>
            </a:r>
            <a:r>
              <a:rPr lang="fr-FR" sz="1800" dirty="0" err="1"/>
              <a:t>rotateY</a:t>
            </a:r>
            <a:r>
              <a:rPr lang="fr-FR" sz="1800" dirty="0"/>
              <a:t>(val) | </a:t>
            </a:r>
            <a:r>
              <a:rPr lang="fr-FR" sz="1800" dirty="0" err="1"/>
              <a:t>rotateZ</a:t>
            </a:r>
            <a:r>
              <a:rPr lang="fr-FR" sz="1800" dirty="0"/>
              <a:t>(val) | </a:t>
            </a:r>
            <a:r>
              <a:rPr lang="fr-FR" sz="1800" dirty="0" err="1"/>
              <a:t>rotateZ</a:t>
            </a:r>
            <a:r>
              <a:rPr lang="fr-FR" sz="1800" dirty="0"/>
              <a:t>(val) | rotate3d(</a:t>
            </a:r>
            <a:r>
              <a:rPr lang="fr-FR" sz="1800" dirty="0" err="1"/>
              <a:t>X,Y,Z,Deg</a:t>
            </a:r>
            <a:r>
              <a:rPr lang="fr-FR" sz="1800" dirty="0"/>
              <a:t>);</a:t>
            </a:r>
          </a:p>
          <a:p>
            <a:pPr lvl="1"/>
            <a:r>
              <a:rPr lang="fr-FR" sz="1800" b="1" dirty="0" err="1"/>
              <a:t>Transofrm</a:t>
            </a:r>
            <a:r>
              <a:rPr lang="fr-FR" sz="1800" b="1" dirty="0"/>
              <a:t> : </a:t>
            </a:r>
            <a:r>
              <a:rPr lang="fr-FR" sz="1800" dirty="0" err="1"/>
              <a:t>translateX</a:t>
            </a:r>
            <a:r>
              <a:rPr lang="fr-FR" sz="1800" dirty="0"/>
              <a:t>(val) | </a:t>
            </a:r>
            <a:r>
              <a:rPr lang="fr-FR" sz="1800" dirty="0" err="1"/>
              <a:t>translateY</a:t>
            </a:r>
            <a:r>
              <a:rPr lang="fr-FR" sz="1800" dirty="0"/>
              <a:t>(val) | translate(X,Y) | </a:t>
            </a:r>
            <a:r>
              <a:rPr lang="fr-FR" sz="1800" dirty="0" err="1"/>
              <a:t>translateZ</a:t>
            </a:r>
            <a:r>
              <a:rPr lang="fr-FR" sz="1800" dirty="0"/>
              <a:t>(val) | translate3d(X,Y,Z)</a:t>
            </a:r>
          </a:p>
          <a:p>
            <a:pPr lvl="1"/>
            <a:r>
              <a:rPr lang="fr-FR" sz="1800" b="1" dirty="0" err="1"/>
              <a:t>Transform</a:t>
            </a:r>
            <a:r>
              <a:rPr lang="fr-FR" sz="1800" b="1" dirty="0"/>
              <a:t> : </a:t>
            </a:r>
            <a:r>
              <a:rPr lang="fr-FR" sz="1800" dirty="0" err="1"/>
              <a:t>scaleX</a:t>
            </a:r>
            <a:r>
              <a:rPr lang="fr-FR" sz="1800" dirty="0"/>
              <a:t>(val) | </a:t>
            </a:r>
            <a:r>
              <a:rPr lang="fr-FR" sz="1800" dirty="0" err="1"/>
              <a:t>scaleY</a:t>
            </a:r>
            <a:r>
              <a:rPr lang="fr-FR" sz="1800" dirty="0"/>
              <a:t>(val) | </a:t>
            </a:r>
            <a:r>
              <a:rPr lang="fr-FR" sz="1800" dirty="0" err="1"/>
              <a:t>scale</a:t>
            </a:r>
            <a:r>
              <a:rPr lang="fr-FR" sz="1800" dirty="0"/>
              <a:t>(X,Y) | </a:t>
            </a:r>
            <a:r>
              <a:rPr lang="fr-FR" sz="1800" dirty="0" err="1"/>
              <a:t>scaleZ</a:t>
            </a:r>
            <a:r>
              <a:rPr lang="fr-FR" sz="1800" dirty="0"/>
              <a:t>(val) | scale3d(X,Y,Z)</a:t>
            </a:r>
          </a:p>
        </p:txBody>
      </p:sp>
    </p:spTree>
    <p:extLst>
      <p:ext uri="{BB962C8B-B14F-4D97-AF65-F5344CB8AC3E}">
        <p14:creationId xmlns:p14="http://schemas.microsoft.com/office/powerpoint/2010/main" val="2185624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Transformation</a:t>
            </a:r>
          </a:p>
        </p:txBody>
      </p:sp>
      <p:pic>
        <p:nvPicPr>
          <p:cNvPr id="9" name="Image 8">
            <a:extLst>
              <a:ext uri="{FF2B5EF4-FFF2-40B4-BE49-F238E27FC236}">
                <a16:creationId xmlns:a16="http://schemas.microsoft.com/office/drawing/2014/main" id="{7A61901F-067D-4A23-3020-FABA9134B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980728"/>
            <a:ext cx="4608512" cy="2872620"/>
          </a:xfrm>
          <a:prstGeom prst="rect">
            <a:avLst/>
          </a:prstGeom>
        </p:spPr>
      </p:pic>
      <p:pic>
        <p:nvPicPr>
          <p:cNvPr id="11" name="Image 10">
            <a:extLst>
              <a:ext uri="{FF2B5EF4-FFF2-40B4-BE49-F238E27FC236}">
                <a16:creationId xmlns:a16="http://schemas.microsoft.com/office/drawing/2014/main" id="{57DBD835-B82C-0EFD-B07B-CA733C4F863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966" y="4409739"/>
            <a:ext cx="3105145" cy="2032595"/>
          </a:xfrm>
          <a:prstGeom prst="rect">
            <a:avLst/>
          </a:prstGeom>
        </p:spPr>
      </p:pic>
      <p:pic>
        <p:nvPicPr>
          <p:cNvPr id="13" name="Image 12">
            <a:extLst>
              <a:ext uri="{FF2B5EF4-FFF2-40B4-BE49-F238E27FC236}">
                <a16:creationId xmlns:a16="http://schemas.microsoft.com/office/drawing/2014/main" id="{76247E41-9F63-0026-37D0-977AB1A212B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13676" y="4435997"/>
            <a:ext cx="3116647" cy="2032596"/>
          </a:xfrm>
          <a:prstGeom prst="rect">
            <a:avLst/>
          </a:prstGeom>
        </p:spPr>
      </p:pic>
      <p:pic>
        <p:nvPicPr>
          <p:cNvPr id="15" name="Image 14">
            <a:extLst>
              <a:ext uri="{FF2B5EF4-FFF2-40B4-BE49-F238E27FC236}">
                <a16:creationId xmlns:a16="http://schemas.microsoft.com/office/drawing/2014/main" id="{075A6F47-3108-753B-84E1-8EFDC970E02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247505" y="4268168"/>
            <a:ext cx="2516923" cy="2168426"/>
          </a:xfrm>
          <a:prstGeom prst="rect">
            <a:avLst/>
          </a:prstGeom>
        </p:spPr>
      </p:pic>
      <p:sp>
        <p:nvSpPr>
          <p:cNvPr id="16" name="ZoneTexte 15">
            <a:extLst>
              <a:ext uri="{FF2B5EF4-FFF2-40B4-BE49-F238E27FC236}">
                <a16:creationId xmlns:a16="http://schemas.microsoft.com/office/drawing/2014/main" id="{B744CC39-803F-3AA4-A3AF-D21F7DA0E2A4}"/>
              </a:ext>
            </a:extLst>
          </p:cNvPr>
          <p:cNvSpPr txBox="1"/>
          <p:nvPr/>
        </p:nvSpPr>
        <p:spPr>
          <a:xfrm>
            <a:off x="-12175" y="6468593"/>
            <a:ext cx="2516924" cy="369332"/>
          </a:xfrm>
          <a:prstGeom prst="rect">
            <a:avLst/>
          </a:prstGeom>
          <a:noFill/>
        </p:spPr>
        <p:txBody>
          <a:bodyPr wrap="square" rtlCol="0">
            <a:spAutoFit/>
          </a:bodyPr>
          <a:lstStyle/>
          <a:p>
            <a:pPr algn="ctr"/>
            <a:r>
              <a:rPr lang="fr-FR" b="1" dirty="0"/>
              <a:t>Code CSS pour rotation</a:t>
            </a:r>
          </a:p>
        </p:txBody>
      </p:sp>
      <p:sp>
        <p:nvSpPr>
          <p:cNvPr id="17" name="ZoneTexte 16">
            <a:extLst>
              <a:ext uri="{FF2B5EF4-FFF2-40B4-BE49-F238E27FC236}">
                <a16:creationId xmlns:a16="http://schemas.microsoft.com/office/drawing/2014/main" id="{9D05CE24-4DBE-1C4F-3F3F-C7D2837FF6CB}"/>
              </a:ext>
            </a:extLst>
          </p:cNvPr>
          <p:cNvSpPr txBox="1"/>
          <p:nvPr/>
        </p:nvSpPr>
        <p:spPr>
          <a:xfrm>
            <a:off x="3081178" y="6513625"/>
            <a:ext cx="2786965" cy="369332"/>
          </a:xfrm>
          <a:prstGeom prst="rect">
            <a:avLst/>
          </a:prstGeom>
          <a:noFill/>
        </p:spPr>
        <p:txBody>
          <a:bodyPr wrap="square" rtlCol="0">
            <a:spAutoFit/>
          </a:bodyPr>
          <a:lstStyle/>
          <a:p>
            <a:pPr algn="ctr"/>
            <a:r>
              <a:rPr lang="fr-FR" b="1" dirty="0"/>
              <a:t>Code CSS pour Transition</a:t>
            </a:r>
          </a:p>
        </p:txBody>
      </p:sp>
      <p:sp>
        <p:nvSpPr>
          <p:cNvPr id="18" name="ZoneTexte 17">
            <a:extLst>
              <a:ext uri="{FF2B5EF4-FFF2-40B4-BE49-F238E27FC236}">
                <a16:creationId xmlns:a16="http://schemas.microsoft.com/office/drawing/2014/main" id="{E4FCB8E5-F12F-7A1E-2B7A-42C798363B8C}"/>
              </a:ext>
            </a:extLst>
          </p:cNvPr>
          <p:cNvSpPr txBox="1"/>
          <p:nvPr/>
        </p:nvSpPr>
        <p:spPr>
          <a:xfrm>
            <a:off x="6247505" y="6488668"/>
            <a:ext cx="2786965" cy="369332"/>
          </a:xfrm>
          <a:prstGeom prst="rect">
            <a:avLst/>
          </a:prstGeom>
          <a:noFill/>
        </p:spPr>
        <p:txBody>
          <a:bodyPr wrap="square" rtlCol="0">
            <a:spAutoFit/>
          </a:bodyPr>
          <a:lstStyle/>
          <a:p>
            <a:pPr algn="ctr"/>
            <a:r>
              <a:rPr lang="fr-FR" b="1" dirty="0"/>
              <a:t>Code CSS pour Zoom</a:t>
            </a:r>
          </a:p>
        </p:txBody>
      </p:sp>
      <p:sp>
        <p:nvSpPr>
          <p:cNvPr id="19" name="ZoneTexte 18">
            <a:extLst>
              <a:ext uri="{FF2B5EF4-FFF2-40B4-BE49-F238E27FC236}">
                <a16:creationId xmlns:a16="http://schemas.microsoft.com/office/drawing/2014/main" id="{CF7609AE-E9D6-730D-1462-27B5573799C2}"/>
              </a:ext>
            </a:extLst>
          </p:cNvPr>
          <p:cNvSpPr txBox="1"/>
          <p:nvPr/>
        </p:nvSpPr>
        <p:spPr>
          <a:xfrm>
            <a:off x="2051720" y="3905422"/>
            <a:ext cx="4483816" cy="369332"/>
          </a:xfrm>
          <a:prstGeom prst="rect">
            <a:avLst/>
          </a:prstGeom>
          <a:noFill/>
        </p:spPr>
        <p:txBody>
          <a:bodyPr wrap="square" rtlCol="0">
            <a:spAutoFit/>
          </a:bodyPr>
          <a:lstStyle/>
          <a:p>
            <a:pPr algn="ctr"/>
            <a:r>
              <a:rPr lang="fr-FR" b="1" dirty="0"/>
              <a:t>Effet des transformations + Transition de 2s</a:t>
            </a:r>
          </a:p>
        </p:txBody>
      </p:sp>
    </p:spTree>
    <p:extLst>
      <p:ext uri="{BB962C8B-B14F-4D97-AF65-F5344CB8AC3E}">
        <p14:creationId xmlns:p14="http://schemas.microsoft.com/office/powerpoint/2010/main" val="415408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Animations</a:t>
            </a:r>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916832"/>
            <a:ext cx="8496944" cy="4797152"/>
          </a:xfrm>
        </p:spPr>
        <p:txBody>
          <a:bodyPr>
            <a:normAutofit/>
          </a:bodyPr>
          <a:lstStyle/>
          <a:p>
            <a:r>
              <a:rPr lang="fr-FR" sz="2400" dirty="0"/>
              <a:t>Une Animation ne se programme pas, et elle ne demande aucune logique.</a:t>
            </a:r>
          </a:p>
          <a:p>
            <a:endParaRPr lang="fr-FR" sz="2400" dirty="0"/>
          </a:p>
          <a:p>
            <a:r>
              <a:rPr lang="fr-FR" sz="2400" dirty="0"/>
              <a:t>Une Animation est tout simplement, le changement du CSS plusieurs fois dans une durée qui dépasse 0 secondes. </a:t>
            </a:r>
          </a:p>
          <a:p>
            <a:endParaRPr lang="fr-FR" sz="2400" dirty="0"/>
          </a:p>
          <a:p>
            <a:r>
              <a:rPr lang="fr-FR" sz="2400" dirty="0"/>
              <a:t>L’animation se base sur le même principe de transitions, dilater la durée d’un changement CSS </a:t>
            </a:r>
            <a:r>
              <a:rPr lang="fr-FR" sz="2400"/>
              <a:t>génère un </a:t>
            </a:r>
            <a:r>
              <a:rPr lang="fr-FR" sz="2400" dirty="0"/>
              <a:t>effet animé.</a:t>
            </a:r>
            <a:endParaRPr lang="fr-FR" sz="2200" dirty="0"/>
          </a:p>
        </p:txBody>
      </p:sp>
    </p:spTree>
    <p:extLst>
      <p:ext uri="{BB962C8B-B14F-4D97-AF65-F5344CB8AC3E}">
        <p14:creationId xmlns:p14="http://schemas.microsoft.com/office/powerpoint/2010/main" val="363176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a:xfrm>
            <a:off x="323528" y="1115616"/>
            <a:ext cx="8496944" cy="2304256"/>
          </a:xfrm>
        </p:spPr>
        <p:txBody>
          <a:bodyPr>
            <a:noAutofit/>
          </a:bodyPr>
          <a:lstStyle/>
          <a:p>
            <a:r>
              <a:rPr lang="fr-FR" sz="8000" b="1" dirty="0"/>
              <a:t>Mission 6</a:t>
            </a:r>
            <a:br>
              <a:rPr lang="fr-FR" sz="5400" b="1" dirty="0"/>
            </a:br>
            <a:r>
              <a:rPr lang="fr-FR" sz="5400" b="1" dirty="0"/>
              <a:t>Media </a:t>
            </a:r>
            <a:r>
              <a:rPr lang="fr-FR" sz="5400" b="1" dirty="0" err="1"/>
              <a:t>Queries</a:t>
            </a:r>
            <a:r>
              <a:rPr lang="fr-FR" sz="5400" b="1" dirty="0"/>
              <a:t> - RWD</a:t>
            </a:r>
          </a:p>
        </p:txBody>
      </p:sp>
      <p:cxnSp>
        <p:nvCxnSpPr>
          <p:cNvPr id="4" name="Connecteur droit avec flèche 3">
            <a:extLst>
              <a:ext uri="{FF2B5EF4-FFF2-40B4-BE49-F238E27FC236}">
                <a16:creationId xmlns:a16="http://schemas.microsoft.com/office/drawing/2014/main" id="{18C6987B-2DFE-880B-FB10-126CD77B4165}"/>
              </a:ext>
            </a:extLst>
          </p:cNvPr>
          <p:cNvCxnSpPr/>
          <p:nvPr/>
        </p:nvCxnSpPr>
        <p:spPr>
          <a:xfrm>
            <a:off x="3923928" y="4853248"/>
            <a:ext cx="18722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8" name="Image 7">
            <a:extLst>
              <a:ext uri="{FF2B5EF4-FFF2-40B4-BE49-F238E27FC236}">
                <a16:creationId xmlns:a16="http://schemas.microsoft.com/office/drawing/2014/main" id="{1002E4BE-87A7-5BEF-D5BD-7E9098ADBC4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6744" y="3645024"/>
            <a:ext cx="2963168" cy="2963168"/>
          </a:xfrm>
          <a:prstGeom prst="rect">
            <a:avLst/>
          </a:prstGeom>
        </p:spPr>
      </p:pic>
      <p:sp>
        <p:nvSpPr>
          <p:cNvPr id="11" name="ZoneTexte 10">
            <a:extLst>
              <a:ext uri="{FF2B5EF4-FFF2-40B4-BE49-F238E27FC236}">
                <a16:creationId xmlns:a16="http://schemas.microsoft.com/office/drawing/2014/main" id="{314B5286-7884-C37A-D5CB-6B6C46276812}"/>
              </a:ext>
            </a:extLst>
          </p:cNvPr>
          <p:cNvSpPr txBox="1"/>
          <p:nvPr/>
        </p:nvSpPr>
        <p:spPr>
          <a:xfrm>
            <a:off x="852946" y="4177474"/>
            <a:ext cx="115212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HELLO</a:t>
            </a:r>
          </a:p>
        </p:txBody>
      </p:sp>
      <p:sp>
        <p:nvSpPr>
          <p:cNvPr id="12" name="ZoneTexte 11">
            <a:extLst>
              <a:ext uri="{FF2B5EF4-FFF2-40B4-BE49-F238E27FC236}">
                <a16:creationId xmlns:a16="http://schemas.microsoft.com/office/drawing/2014/main" id="{DE2390D3-0798-7ED0-2890-ACB7AA22FE8C}"/>
              </a:ext>
            </a:extLst>
          </p:cNvPr>
          <p:cNvSpPr txBox="1"/>
          <p:nvPr/>
        </p:nvSpPr>
        <p:spPr>
          <a:xfrm>
            <a:off x="2083981" y="4177474"/>
            <a:ext cx="115212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HELLO</a:t>
            </a:r>
          </a:p>
        </p:txBody>
      </p:sp>
      <p:pic>
        <p:nvPicPr>
          <p:cNvPr id="13" name="Image 12">
            <a:extLst>
              <a:ext uri="{FF2B5EF4-FFF2-40B4-BE49-F238E27FC236}">
                <a16:creationId xmlns:a16="http://schemas.microsoft.com/office/drawing/2014/main" id="{5465C72A-672A-253D-1B7C-1AB640E57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2378" y="3785978"/>
            <a:ext cx="2649774" cy="2134540"/>
          </a:xfrm>
          <a:prstGeom prst="rect">
            <a:avLst/>
          </a:prstGeom>
        </p:spPr>
      </p:pic>
      <p:sp>
        <p:nvSpPr>
          <p:cNvPr id="14" name="ZoneTexte 13">
            <a:extLst>
              <a:ext uri="{FF2B5EF4-FFF2-40B4-BE49-F238E27FC236}">
                <a16:creationId xmlns:a16="http://schemas.microsoft.com/office/drawing/2014/main" id="{F4662957-0DDC-F1FE-D2D7-176D48EAD108}"/>
              </a:ext>
            </a:extLst>
          </p:cNvPr>
          <p:cNvSpPr txBox="1"/>
          <p:nvPr/>
        </p:nvSpPr>
        <p:spPr>
          <a:xfrm>
            <a:off x="6900063" y="4042042"/>
            <a:ext cx="80630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HELLO</a:t>
            </a:r>
          </a:p>
        </p:txBody>
      </p:sp>
      <p:sp>
        <p:nvSpPr>
          <p:cNvPr id="15" name="ZoneTexte 14">
            <a:extLst>
              <a:ext uri="{FF2B5EF4-FFF2-40B4-BE49-F238E27FC236}">
                <a16:creationId xmlns:a16="http://schemas.microsoft.com/office/drawing/2014/main" id="{CD20157C-7430-C244-B25A-41505B36070A}"/>
              </a:ext>
            </a:extLst>
          </p:cNvPr>
          <p:cNvSpPr txBox="1"/>
          <p:nvPr/>
        </p:nvSpPr>
        <p:spPr>
          <a:xfrm>
            <a:off x="6900063" y="4482772"/>
            <a:ext cx="806301"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dirty="0"/>
              <a:t>HELLO</a:t>
            </a:r>
          </a:p>
        </p:txBody>
      </p:sp>
    </p:spTree>
    <p:extLst>
      <p:ext uri="{BB962C8B-B14F-4D97-AF65-F5344CB8AC3E}">
        <p14:creationId xmlns:p14="http://schemas.microsoft.com/office/powerpoint/2010/main" val="3455390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Animations</a:t>
            </a:r>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268760"/>
            <a:ext cx="8496944" cy="5445224"/>
          </a:xfrm>
        </p:spPr>
        <p:txBody>
          <a:bodyPr>
            <a:normAutofit/>
          </a:bodyPr>
          <a:lstStyle/>
          <a:p>
            <a:r>
              <a:rPr lang="fr-FR" sz="2400" dirty="0"/>
              <a:t>Pour créer une animation nous devons la déclarer avec @keyframes</a:t>
            </a:r>
          </a:p>
          <a:p>
            <a:r>
              <a:rPr lang="fr-FR" sz="2400" dirty="0"/>
              <a:t>Pour paramétrer une Animation nous pouvons spécifier 6 propriétés : </a:t>
            </a:r>
          </a:p>
          <a:p>
            <a:endParaRPr lang="fr-FR" sz="2400" dirty="0"/>
          </a:p>
          <a:p>
            <a:pPr lvl="1"/>
            <a:r>
              <a:rPr lang="fr-FR" sz="1800" b="1" dirty="0"/>
              <a:t>Animation-</a:t>
            </a:r>
            <a:r>
              <a:rPr lang="fr-FR" sz="1800" b="1" dirty="0" err="1"/>
              <a:t>name</a:t>
            </a:r>
            <a:r>
              <a:rPr lang="fr-FR" sz="1800" b="1" dirty="0"/>
              <a:t> : </a:t>
            </a:r>
            <a:r>
              <a:rPr lang="fr-FR" sz="1800" dirty="0"/>
              <a:t>Association d’animation par nom</a:t>
            </a:r>
          </a:p>
          <a:p>
            <a:pPr lvl="1"/>
            <a:r>
              <a:rPr lang="fr-FR" sz="1800" b="1" dirty="0"/>
              <a:t>Animation-duration : </a:t>
            </a:r>
            <a:r>
              <a:rPr lang="fr-FR" sz="1800" dirty="0"/>
              <a:t>La durée de la Transition d’un style à un autre. </a:t>
            </a:r>
          </a:p>
          <a:p>
            <a:pPr lvl="1"/>
            <a:r>
              <a:rPr lang="fr-FR" sz="1800" b="1" dirty="0"/>
              <a:t>Animation-</a:t>
            </a:r>
            <a:r>
              <a:rPr lang="fr-FR" sz="1800" b="1" dirty="0" err="1"/>
              <a:t>delay</a:t>
            </a:r>
            <a:r>
              <a:rPr lang="fr-FR" sz="1800" b="1" dirty="0"/>
              <a:t> : </a:t>
            </a:r>
            <a:r>
              <a:rPr lang="fr-FR" sz="1800" dirty="0"/>
              <a:t>La durée d’attente avant le lancement de l’animation.</a:t>
            </a:r>
          </a:p>
          <a:p>
            <a:pPr lvl="1"/>
            <a:r>
              <a:rPr lang="fr-FR" sz="1800" b="1" dirty="0"/>
              <a:t>Animation-</a:t>
            </a:r>
            <a:r>
              <a:rPr lang="fr-FR" sz="1800" b="1" dirty="0" err="1"/>
              <a:t>iteration</a:t>
            </a:r>
            <a:r>
              <a:rPr lang="fr-FR" sz="1800" b="1" dirty="0"/>
              <a:t>-count : </a:t>
            </a:r>
            <a:r>
              <a:rPr lang="fr-FR" sz="1800" dirty="0"/>
              <a:t>Nombre de </a:t>
            </a:r>
            <a:r>
              <a:rPr lang="fr-FR" sz="1800" dirty="0" err="1"/>
              <a:t>répetition</a:t>
            </a:r>
            <a:r>
              <a:rPr lang="fr-FR" sz="1800" dirty="0"/>
              <a:t> d’animation, vous pouvez même passer </a:t>
            </a:r>
            <a:r>
              <a:rPr lang="fr-FR" sz="1800" dirty="0" err="1"/>
              <a:t>infinite</a:t>
            </a:r>
            <a:r>
              <a:rPr lang="fr-FR" sz="1800" dirty="0"/>
              <a:t> comme valeur. </a:t>
            </a:r>
          </a:p>
          <a:p>
            <a:pPr lvl="1"/>
            <a:r>
              <a:rPr lang="fr-FR" sz="1800" b="1" dirty="0"/>
              <a:t>Animation-direction : </a:t>
            </a:r>
            <a:r>
              <a:rPr lang="fr-FR" sz="1800" u="sng" dirty="0"/>
              <a:t>normal</a:t>
            </a:r>
            <a:r>
              <a:rPr lang="fr-FR" sz="1800" dirty="0"/>
              <a:t> | reverse | </a:t>
            </a:r>
            <a:r>
              <a:rPr lang="fr-FR" sz="1800" dirty="0" err="1"/>
              <a:t>alternate</a:t>
            </a:r>
            <a:r>
              <a:rPr lang="fr-FR" sz="1800" dirty="0"/>
              <a:t> | </a:t>
            </a:r>
            <a:r>
              <a:rPr lang="fr-FR" sz="1800" dirty="0" err="1"/>
              <a:t>alternate</a:t>
            </a:r>
            <a:r>
              <a:rPr lang="fr-FR" sz="1800" dirty="0"/>
              <a:t>-reverse</a:t>
            </a:r>
          </a:p>
          <a:p>
            <a:pPr lvl="1"/>
            <a:r>
              <a:rPr lang="fr-FR" sz="1800" b="1" dirty="0"/>
              <a:t>Animation-timing-</a:t>
            </a:r>
            <a:r>
              <a:rPr lang="fr-FR" sz="1800" b="1" dirty="0" err="1"/>
              <a:t>function</a:t>
            </a:r>
            <a:r>
              <a:rPr lang="fr-FR" sz="1800" b="1" dirty="0"/>
              <a:t> : </a:t>
            </a:r>
            <a:r>
              <a:rPr lang="fr-FR" sz="1800" u="sng" dirty="0" err="1"/>
              <a:t>ease</a:t>
            </a:r>
            <a:r>
              <a:rPr lang="fr-FR" sz="1800" dirty="0"/>
              <a:t> | </a:t>
            </a:r>
            <a:r>
              <a:rPr lang="fr-FR" sz="1800" dirty="0" err="1"/>
              <a:t>ease</a:t>
            </a:r>
            <a:r>
              <a:rPr lang="fr-FR" sz="1800" dirty="0"/>
              <a:t>-in | </a:t>
            </a:r>
            <a:r>
              <a:rPr lang="fr-FR" sz="1800" dirty="0" err="1"/>
              <a:t>ease</a:t>
            </a:r>
            <a:r>
              <a:rPr lang="fr-FR" sz="1800" dirty="0"/>
              <a:t>-out | </a:t>
            </a:r>
            <a:r>
              <a:rPr lang="fr-FR" sz="1800" dirty="0" err="1"/>
              <a:t>linear</a:t>
            </a:r>
            <a:r>
              <a:rPr lang="fr-FR" sz="1800" dirty="0"/>
              <a:t> | none;</a:t>
            </a:r>
          </a:p>
          <a:p>
            <a:pPr lvl="1"/>
            <a:r>
              <a:rPr lang="fr-FR" sz="1800" b="1" dirty="0"/>
              <a:t>Animation-</a:t>
            </a:r>
            <a:r>
              <a:rPr lang="fr-FR" sz="1800" b="1" dirty="0" err="1"/>
              <a:t>play</a:t>
            </a:r>
            <a:r>
              <a:rPr lang="fr-FR" sz="1800" b="1" dirty="0"/>
              <a:t>-state : </a:t>
            </a:r>
            <a:r>
              <a:rPr lang="fr-FR" sz="1800" dirty="0" err="1"/>
              <a:t>paused</a:t>
            </a:r>
            <a:r>
              <a:rPr lang="fr-FR" sz="1800" dirty="0"/>
              <a:t> | </a:t>
            </a:r>
            <a:r>
              <a:rPr lang="fr-FR" sz="1800" u="sng" dirty="0" err="1"/>
              <a:t>runing</a:t>
            </a:r>
            <a:endParaRPr lang="fr-FR" sz="1800" u="sng" dirty="0"/>
          </a:p>
          <a:p>
            <a:pPr lvl="1"/>
            <a:endParaRPr lang="fr-FR" sz="1800" dirty="0"/>
          </a:p>
          <a:p>
            <a:pPr lvl="1"/>
            <a:endParaRPr lang="fr-FR" sz="1800" dirty="0"/>
          </a:p>
        </p:txBody>
      </p:sp>
    </p:spTree>
    <p:extLst>
      <p:ext uri="{BB962C8B-B14F-4D97-AF65-F5344CB8AC3E}">
        <p14:creationId xmlns:p14="http://schemas.microsoft.com/office/powerpoint/2010/main" val="3125141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Exemple : Animer un changement</a:t>
            </a:r>
          </a:p>
        </p:txBody>
      </p:sp>
      <p:sp>
        <p:nvSpPr>
          <p:cNvPr id="8" name="ZoneTexte 7">
            <a:extLst>
              <a:ext uri="{FF2B5EF4-FFF2-40B4-BE49-F238E27FC236}">
                <a16:creationId xmlns:a16="http://schemas.microsoft.com/office/drawing/2014/main" id="{A9BB54B8-2750-4084-63F2-D11E01126144}"/>
              </a:ext>
            </a:extLst>
          </p:cNvPr>
          <p:cNvSpPr txBox="1"/>
          <p:nvPr/>
        </p:nvSpPr>
        <p:spPr>
          <a:xfrm>
            <a:off x="683568" y="5469826"/>
            <a:ext cx="7776864" cy="369332"/>
          </a:xfrm>
          <a:prstGeom prst="rect">
            <a:avLst/>
          </a:prstGeom>
          <a:noFill/>
        </p:spPr>
        <p:txBody>
          <a:bodyPr wrap="square" rtlCol="0">
            <a:spAutoFit/>
          </a:bodyPr>
          <a:lstStyle/>
          <a:p>
            <a:pPr algn="ctr"/>
            <a:r>
              <a:rPr lang="fr-FR" b="1" dirty="0"/>
              <a:t>Application d’animation pour changer la largeur</a:t>
            </a:r>
          </a:p>
        </p:txBody>
      </p:sp>
      <p:pic>
        <p:nvPicPr>
          <p:cNvPr id="4" name="Image 3">
            <a:extLst>
              <a:ext uri="{FF2B5EF4-FFF2-40B4-BE49-F238E27FC236}">
                <a16:creationId xmlns:a16="http://schemas.microsoft.com/office/drawing/2014/main" id="{C0A6B11C-E8B6-B559-691B-7A63EF793E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11678"/>
            <a:ext cx="9144000" cy="3634644"/>
          </a:xfrm>
          <a:prstGeom prst="rect">
            <a:avLst/>
          </a:prstGeom>
        </p:spPr>
      </p:pic>
    </p:spTree>
    <p:extLst>
      <p:ext uri="{BB962C8B-B14F-4D97-AF65-F5344CB8AC3E}">
        <p14:creationId xmlns:p14="http://schemas.microsoft.com/office/powerpoint/2010/main" val="143872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a:xfrm>
            <a:off x="251520" y="318254"/>
            <a:ext cx="9073008" cy="432048"/>
          </a:xfrm>
        </p:spPr>
        <p:txBody>
          <a:bodyPr>
            <a:normAutofit fontScale="90000"/>
          </a:bodyPr>
          <a:lstStyle/>
          <a:p>
            <a:r>
              <a:rPr lang="fr-FR" dirty="0"/>
              <a:t>Exemple : </a:t>
            </a:r>
            <a:r>
              <a:rPr lang="fr-FR" sz="3600" dirty="0"/>
              <a:t>Rotation pour soleil – TP Météo</a:t>
            </a:r>
            <a:endParaRPr lang="fr-FR" dirty="0"/>
          </a:p>
        </p:txBody>
      </p:sp>
      <p:sp>
        <p:nvSpPr>
          <p:cNvPr id="8" name="ZoneTexte 7">
            <a:extLst>
              <a:ext uri="{FF2B5EF4-FFF2-40B4-BE49-F238E27FC236}">
                <a16:creationId xmlns:a16="http://schemas.microsoft.com/office/drawing/2014/main" id="{A9BB54B8-2750-4084-63F2-D11E01126144}"/>
              </a:ext>
            </a:extLst>
          </p:cNvPr>
          <p:cNvSpPr txBox="1"/>
          <p:nvPr/>
        </p:nvSpPr>
        <p:spPr>
          <a:xfrm>
            <a:off x="683568" y="5923032"/>
            <a:ext cx="7776864" cy="369332"/>
          </a:xfrm>
          <a:prstGeom prst="rect">
            <a:avLst/>
          </a:prstGeom>
          <a:noFill/>
        </p:spPr>
        <p:txBody>
          <a:bodyPr wrap="square" rtlCol="0">
            <a:spAutoFit/>
          </a:bodyPr>
          <a:lstStyle/>
          <a:p>
            <a:pPr algn="ctr"/>
            <a:r>
              <a:rPr lang="fr-FR" b="1" dirty="0"/>
              <a:t>Application d’animation pour la rotation du soleil</a:t>
            </a:r>
          </a:p>
        </p:txBody>
      </p:sp>
      <p:pic>
        <p:nvPicPr>
          <p:cNvPr id="5" name="Image 4">
            <a:extLst>
              <a:ext uri="{FF2B5EF4-FFF2-40B4-BE49-F238E27FC236}">
                <a16:creationId xmlns:a16="http://schemas.microsoft.com/office/drawing/2014/main" id="{3D739760-54C6-4867-7595-6FF5D4428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3773"/>
            <a:ext cx="9144000" cy="4510454"/>
          </a:xfrm>
          <a:prstGeom prst="rect">
            <a:avLst/>
          </a:prstGeom>
        </p:spPr>
      </p:pic>
    </p:spTree>
    <p:extLst>
      <p:ext uri="{BB962C8B-B14F-4D97-AF65-F5344CB8AC3E}">
        <p14:creationId xmlns:p14="http://schemas.microsoft.com/office/powerpoint/2010/main" val="36181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a:xfrm>
            <a:off x="251520" y="318254"/>
            <a:ext cx="9073008" cy="432048"/>
          </a:xfrm>
        </p:spPr>
        <p:txBody>
          <a:bodyPr>
            <a:normAutofit fontScale="90000"/>
          </a:bodyPr>
          <a:lstStyle/>
          <a:p>
            <a:r>
              <a:rPr lang="fr-FR" dirty="0"/>
              <a:t>Exemple : </a:t>
            </a:r>
            <a:r>
              <a:rPr lang="fr-FR" sz="3600" dirty="0"/>
              <a:t>Transition pour cloud – TP Météo</a:t>
            </a:r>
            <a:endParaRPr lang="fr-FR" dirty="0"/>
          </a:p>
        </p:txBody>
      </p:sp>
      <p:sp>
        <p:nvSpPr>
          <p:cNvPr id="8" name="ZoneTexte 7">
            <a:extLst>
              <a:ext uri="{FF2B5EF4-FFF2-40B4-BE49-F238E27FC236}">
                <a16:creationId xmlns:a16="http://schemas.microsoft.com/office/drawing/2014/main" id="{A9BB54B8-2750-4084-63F2-D11E01126144}"/>
              </a:ext>
            </a:extLst>
          </p:cNvPr>
          <p:cNvSpPr txBox="1"/>
          <p:nvPr/>
        </p:nvSpPr>
        <p:spPr>
          <a:xfrm>
            <a:off x="683568" y="5923032"/>
            <a:ext cx="7776864" cy="369332"/>
          </a:xfrm>
          <a:prstGeom prst="rect">
            <a:avLst/>
          </a:prstGeom>
          <a:noFill/>
        </p:spPr>
        <p:txBody>
          <a:bodyPr wrap="square" rtlCol="0">
            <a:spAutoFit/>
          </a:bodyPr>
          <a:lstStyle/>
          <a:p>
            <a:pPr algn="ctr"/>
            <a:r>
              <a:rPr lang="fr-FR" b="1" dirty="0"/>
              <a:t>Application d’animation pour la transition du Cloud</a:t>
            </a:r>
          </a:p>
        </p:txBody>
      </p:sp>
      <p:pic>
        <p:nvPicPr>
          <p:cNvPr id="4" name="Image 3">
            <a:extLst>
              <a:ext uri="{FF2B5EF4-FFF2-40B4-BE49-F238E27FC236}">
                <a16:creationId xmlns:a16="http://schemas.microsoft.com/office/drawing/2014/main" id="{48A80FD3-F8C6-46CF-809C-712F1C541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73773"/>
            <a:ext cx="9144000" cy="4510454"/>
          </a:xfrm>
          <a:prstGeom prst="rect">
            <a:avLst/>
          </a:prstGeom>
        </p:spPr>
      </p:pic>
    </p:spTree>
    <p:extLst>
      <p:ext uri="{BB962C8B-B14F-4D97-AF65-F5344CB8AC3E}">
        <p14:creationId xmlns:p14="http://schemas.microsoft.com/office/powerpoint/2010/main" val="411616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Pratiquer les animations</a:t>
            </a:r>
          </a:p>
        </p:txBody>
      </p:sp>
      <p:pic>
        <p:nvPicPr>
          <p:cNvPr id="9" name="Image 8">
            <a:extLst>
              <a:ext uri="{FF2B5EF4-FFF2-40B4-BE49-F238E27FC236}">
                <a16:creationId xmlns:a16="http://schemas.microsoft.com/office/drawing/2014/main" id="{E235466F-FE64-B819-7A0D-8141780500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462" y="1628800"/>
            <a:ext cx="7839075" cy="4191000"/>
          </a:xfrm>
          <a:prstGeom prst="rect">
            <a:avLst/>
          </a:prstGeom>
        </p:spPr>
      </p:pic>
    </p:spTree>
    <p:extLst>
      <p:ext uri="{BB962C8B-B14F-4D97-AF65-F5344CB8AC3E}">
        <p14:creationId xmlns:p14="http://schemas.microsoft.com/office/powerpoint/2010/main" val="1759193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Pratiquer les animations</a:t>
            </a:r>
          </a:p>
        </p:txBody>
      </p:sp>
      <p:pic>
        <p:nvPicPr>
          <p:cNvPr id="4" name="Image 3">
            <a:extLst>
              <a:ext uri="{FF2B5EF4-FFF2-40B4-BE49-F238E27FC236}">
                <a16:creationId xmlns:a16="http://schemas.microsoft.com/office/drawing/2014/main" id="{64521908-61FF-5BAC-0535-0339C894C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079" y="1485306"/>
            <a:ext cx="6219825" cy="5057775"/>
          </a:xfrm>
          <a:prstGeom prst="rect">
            <a:avLst/>
          </a:prstGeom>
        </p:spPr>
      </p:pic>
    </p:spTree>
    <p:extLst>
      <p:ext uri="{BB962C8B-B14F-4D97-AF65-F5344CB8AC3E}">
        <p14:creationId xmlns:p14="http://schemas.microsoft.com/office/powerpoint/2010/main" val="6681975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Pratiquer les animations</a:t>
            </a:r>
          </a:p>
        </p:txBody>
      </p:sp>
      <p:pic>
        <p:nvPicPr>
          <p:cNvPr id="4" name="Image 3">
            <a:extLst>
              <a:ext uri="{FF2B5EF4-FFF2-40B4-BE49-F238E27FC236}">
                <a16:creationId xmlns:a16="http://schemas.microsoft.com/office/drawing/2014/main" id="{89EE12B7-E30F-4154-A04D-074741BE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462" y="1485900"/>
            <a:ext cx="8601075" cy="3886200"/>
          </a:xfrm>
          <a:prstGeom prst="rect">
            <a:avLst/>
          </a:prstGeom>
        </p:spPr>
      </p:pic>
    </p:spTree>
    <p:extLst>
      <p:ext uri="{BB962C8B-B14F-4D97-AF65-F5344CB8AC3E}">
        <p14:creationId xmlns:p14="http://schemas.microsoft.com/office/powerpoint/2010/main" val="2998902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C03649-A6EA-B821-E485-326085A7DAF1}"/>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87D3B93A-D1BF-CDDE-7F2D-9BE88156F88C}"/>
              </a:ext>
            </a:extLst>
          </p:cNvPr>
          <p:cNvSpPr>
            <a:spLocks noGrp="1"/>
          </p:cNvSpPr>
          <p:nvPr>
            <p:ph idx="1"/>
          </p:nvPr>
        </p:nvSpPr>
        <p:spPr/>
        <p:txBody>
          <a:bodyPr/>
          <a:lstStyle/>
          <a:p>
            <a:endParaRPr lang="fr-FR"/>
          </a:p>
        </p:txBody>
      </p:sp>
      <p:sp>
        <p:nvSpPr>
          <p:cNvPr id="4" name="Espace réservé du texte 3">
            <a:extLst>
              <a:ext uri="{FF2B5EF4-FFF2-40B4-BE49-F238E27FC236}">
                <a16:creationId xmlns:a16="http://schemas.microsoft.com/office/drawing/2014/main" id="{E21E6308-03AC-56BB-E4FE-A2CE94F57225}"/>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292455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2F0177E-81BB-83A7-EF19-386F378837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1842" y="4293096"/>
            <a:ext cx="2649774" cy="2134540"/>
          </a:xfrm>
          <a:prstGeom prst="rect">
            <a:avLst/>
          </a:prstGeom>
        </p:spPr>
      </p:pic>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RWD et Média </a:t>
            </a:r>
            <a:r>
              <a:rPr lang="fr-FR" dirty="0" err="1"/>
              <a:t>Queries</a:t>
            </a:r>
            <a:endParaRPr lang="fr-FR" dirty="0"/>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093168"/>
            <a:ext cx="8496944" cy="5445224"/>
          </a:xfrm>
        </p:spPr>
        <p:txBody>
          <a:bodyPr>
            <a:normAutofit/>
          </a:bodyPr>
          <a:lstStyle/>
          <a:p>
            <a:r>
              <a:rPr lang="fr-FR" sz="2400" dirty="0"/>
              <a:t>La </a:t>
            </a:r>
            <a:r>
              <a:rPr lang="fr-FR" sz="2400" b="1" dirty="0"/>
              <a:t>RWD</a:t>
            </a:r>
            <a:r>
              <a:rPr lang="fr-FR" sz="2400" dirty="0"/>
              <a:t> ( Responsive Web Design ) est une approche de conception et de développement web qui vise à créer des sites internet offrant une </a:t>
            </a:r>
            <a:r>
              <a:rPr lang="fr-FR" sz="2400" b="1" dirty="0"/>
              <a:t>UX</a:t>
            </a:r>
            <a:r>
              <a:rPr lang="fr-FR" sz="2400" dirty="0"/>
              <a:t> (expérience utilisateur) optimale sur une variété d'appareils et de tailles d'écrans. </a:t>
            </a:r>
          </a:p>
          <a:p>
            <a:endParaRPr lang="fr-FR" sz="2400" dirty="0"/>
          </a:p>
          <a:p>
            <a:r>
              <a:rPr lang="fr-FR" sz="2400" dirty="0"/>
              <a:t>L’erreur la plus commune dans le monde de la RWD, est que le développeur pense qu’en travaillant avec les % en largeur des éléments, la responsivité est garantie est ce n’est pas le cas.</a:t>
            </a:r>
          </a:p>
          <a:p>
            <a:pPr marL="0" indent="0">
              <a:buNone/>
            </a:pPr>
            <a:r>
              <a:rPr lang="fr-FR" sz="2400" dirty="0"/>
              <a:t> </a:t>
            </a:r>
            <a:endParaRPr lang="fr-FR" sz="2000" dirty="0"/>
          </a:p>
        </p:txBody>
      </p:sp>
      <p:pic>
        <p:nvPicPr>
          <p:cNvPr id="5" name="Image 4">
            <a:extLst>
              <a:ext uri="{FF2B5EF4-FFF2-40B4-BE49-F238E27FC236}">
                <a16:creationId xmlns:a16="http://schemas.microsoft.com/office/drawing/2014/main" id="{D19B72A8-ACCB-9230-440D-1F30E94618D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576" y="4149080"/>
            <a:ext cx="2963168" cy="2963168"/>
          </a:xfrm>
          <a:prstGeom prst="rect">
            <a:avLst/>
          </a:prstGeom>
        </p:spPr>
      </p:pic>
      <p:sp>
        <p:nvSpPr>
          <p:cNvPr id="7" name="ZoneTexte 6">
            <a:extLst>
              <a:ext uri="{FF2B5EF4-FFF2-40B4-BE49-F238E27FC236}">
                <a16:creationId xmlns:a16="http://schemas.microsoft.com/office/drawing/2014/main" id="{1885AFC6-7587-E7AB-B616-F5535C5966C4}"/>
              </a:ext>
            </a:extLst>
          </p:cNvPr>
          <p:cNvSpPr txBox="1"/>
          <p:nvPr/>
        </p:nvSpPr>
        <p:spPr>
          <a:xfrm>
            <a:off x="1085032" y="4725144"/>
            <a:ext cx="750664"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t>HELLO</a:t>
            </a:r>
          </a:p>
        </p:txBody>
      </p:sp>
      <p:sp>
        <p:nvSpPr>
          <p:cNvPr id="8" name="ZoneTexte 7">
            <a:extLst>
              <a:ext uri="{FF2B5EF4-FFF2-40B4-BE49-F238E27FC236}">
                <a16:creationId xmlns:a16="http://schemas.microsoft.com/office/drawing/2014/main" id="{E7010ED6-124E-A889-53C1-920435C398BF}"/>
              </a:ext>
            </a:extLst>
          </p:cNvPr>
          <p:cNvSpPr txBox="1"/>
          <p:nvPr/>
        </p:nvSpPr>
        <p:spPr>
          <a:xfrm>
            <a:off x="1877120" y="4725144"/>
            <a:ext cx="750664"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t>HELLO</a:t>
            </a:r>
          </a:p>
        </p:txBody>
      </p:sp>
      <p:sp>
        <p:nvSpPr>
          <p:cNvPr id="9" name="ZoneTexte 8">
            <a:extLst>
              <a:ext uri="{FF2B5EF4-FFF2-40B4-BE49-F238E27FC236}">
                <a16:creationId xmlns:a16="http://schemas.microsoft.com/office/drawing/2014/main" id="{847878BD-2065-0BFF-A36A-D60F3181C3B9}"/>
              </a:ext>
            </a:extLst>
          </p:cNvPr>
          <p:cNvSpPr txBox="1"/>
          <p:nvPr/>
        </p:nvSpPr>
        <p:spPr>
          <a:xfrm>
            <a:off x="2669208" y="4725144"/>
            <a:ext cx="750664"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t>HELLO</a:t>
            </a:r>
          </a:p>
        </p:txBody>
      </p:sp>
      <p:sp>
        <p:nvSpPr>
          <p:cNvPr id="3" name="ZoneTexte 2">
            <a:extLst>
              <a:ext uri="{FF2B5EF4-FFF2-40B4-BE49-F238E27FC236}">
                <a16:creationId xmlns:a16="http://schemas.microsoft.com/office/drawing/2014/main" id="{083EE6D0-CF28-3C3D-AFB3-7288A89DD680}"/>
              </a:ext>
            </a:extLst>
          </p:cNvPr>
          <p:cNvSpPr txBox="1"/>
          <p:nvPr/>
        </p:nvSpPr>
        <p:spPr>
          <a:xfrm>
            <a:off x="1830691" y="5455096"/>
            <a:ext cx="875561" cy="369332"/>
          </a:xfrm>
          <a:prstGeom prst="rect">
            <a:avLst/>
          </a:prstGeom>
          <a:noFill/>
        </p:spPr>
        <p:txBody>
          <a:bodyPr wrap="none" rtlCol="0">
            <a:spAutoFit/>
          </a:bodyPr>
          <a:lstStyle/>
          <a:p>
            <a:r>
              <a:rPr lang="fr-FR" b="1" dirty="0"/>
              <a:t>33.33%</a:t>
            </a:r>
          </a:p>
        </p:txBody>
      </p:sp>
      <p:cxnSp>
        <p:nvCxnSpPr>
          <p:cNvPr id="13" name="Connecteur droit avec flèche 12">
            <a:extLst>
              <a:ext uri="{FF2B5EF4-FFF2-40B4-BE49-F238E27FC236}">
                <a16:creationId xmlns:a16="http://schemas.microsoft.com/office/drawing/2014/main" id="{F826D2A9-B84E-915E-2890-15A0E55992C4}"/>
              </a:ext>
            </a:extLst>
          </p:cNvPr>
          <p:cNvCxnSpPr>
            <a:stCxn id="3" idx="0"/>
            <a:endCxn id="7" idx="2"/>
          </p:cNvCxnSpPr>
          <p:nvPr/>
        </p:nvCxnSpPr>
        <p:spPr>
          <a:xfrm flipH="1" flipV="1">
            <a:off x="1460364" y="5063698"/>
            <a:ext cx="808108" cy="391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F44EC25B-AC38-AA63-CD99-081FA8F92291}"/>
              </a:ext>
            </a:extLst>
          </p:cNvPr>
          <p:cNvCxnSpPr>
            <a:cxnSpLocks/>
            <a:stCxn id="3" idx="0"/>
          </p:cNvCxnSpPr>
          <p:nvPr/>
        </p:nvCxnSpPr>
        <p:spPr>
          <a:xfrm flipH="1" flipV="1">
            <a:off x="2268471" y="5087964"/>
            <a:ext cx="1" cy="367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C73C0B74-50FE-8831-1DA9-B01BB4F8B4AA}"/>
              </a:ext>
            </a:extLst>
          </p:cNvPr>
          <p:cNvCxnSpPr>
            <a:cxnSpLocks/>
            <a:stCxn id="3" idx="0"/>
          </p:cNvCxnSpPr>
          <p:nvPr/>
        </p:nvCxnSpPr>
        <p:spPr>
          <a:xfrm flipV="1">
            <a:off x="2268472" y="5075831"/>
            <a:ext cx="712382" cy="379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EC2625FF-FE94-71C9-83AC-E2E553CE602C}"/>
              </a:ext>
            </a:extLst>
          </p:cNvPr>
          <p:cNvSpPr txBox="1"/>
          <p:nvPr/>
        </p:nvSpPr>
        <p:spPr>
          <a:xfrm>
            <a:off x="5224334" y="4513958"/>
            <a:ext cx="200804"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t>HELLO</a:t>
            </a:r>
          </a:p>
        </p:txBody>
      </p:sp>
      <p:sp>
        <p:nvSpPr>
          <p:cNvPr id="21" name="ZoneTexte 20">
            <a:extLst>
              <a:ext uri="{FF2B5EF4-FFF2-40B4-BE49-F238E27FC236}">
                <a16:creationId xmlns:a16="http://schemas.microsoft.com/office/drawing/2014/main" id="{C3C1D7EB-4BFD-B92C-AB3A-DBB5463D917C}"/>
              </a:ext>
            </a:extLst>
          </p:cNvPr>
          <p:cNvSpPr txBox="1"/>
          <p:nvPr/>
        </p:nvSpPr>
        <p:spPr>
          <a:xfrm>
            <a:off x="5499924" y="4513959"/>
            <a:ext cx="200804"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t>HELLO</a:t>
            </a:r>
          </a:p>
        </p:txBody>
      </p:sp>
      <p:sp>
        <p:nvSpPr>
          <p:cNvPr id="22" name="ZoneTexte 21">
            <a:extLst>
              <a:ext uri="{FF2B5EF4-FFF2-40B4-BE49-F238E27FC236}">
                <a16:creationId xmlns:a16="http://schemas.microsoft.com/office/drawing/2014/main" id="{63BE438B-11ED-5540-B8C7-2264911CE407}"/>
              </a:ext>
            </a:extLst>
          </p:cNvPr>
          <p:cNvSpPr txBox="1"/>
          <p:nvPr/>
        </p:nvSpPr>
        <p:spPr>
          <a:xfrm>
            <a:off x="5764675" y="4515080"/>
            <a:ext cx="200804"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t>HELLO</a:t>
            </a:r>
          </a:p>
        </p:txBody>
      </p:sp>
      <p:cxnSp>
        <p:nvCxnSpPr>
          <p:cNvPr id="24" name="Connecteur droit avec flèche 23">
            <a:extLst>
              <a:ext uri="{FF2B5EF4-FFF2-40B4-BE49-F238E27FC236}">
                <a16:creationId xmlns:a16="http://schemas.microsoft.com/office/drawing/2014/main" id="{5AF5E65F-0F09-18AF-7101-7134BCAF4C41}"/>
              </a:ext>
            </a:extLst>
          </p:cNvPr>
          <p:cNvCxnSpPr>
            <a:cxnSpLocks/>
          </p:cNvCxnSpPr>
          <p:nvPr/>
        </p:nvCxnSpPr>
        <p:spPr>
          <a:xfrm>
            <a:off x="3704474" y="5360366"/>
            <a:ext cx="12490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6" name="ZoneTexte 25">
            <a:extLst>
              <a:ext uri="{FF2B5EF4-FFF2-40B4-BE49-F238E27FC236}">
                <a16:creationId xmlns:a16="http://schemas.microsoft.com/office/drawing/2014/main" id="{F5F11B5F-4A42-E15D-6C1B-6771CE99AB3A}"/>
              </a:ext>
            </a:extLst>
          </p:cNvPr>
          <p:cNvSpPr txBox="1"/>
          <p:nvPr/>
        </p:nvSpPr>
        <p:spPr>
          <a:xfrm>
            <a:off x="3621797" y="4670698"/>
            <a:ext cx="1467132" cy="646331"/>
          </a:xfrm>
          <a:prstGeom prst="rect">
            <a:avLst/>
          </a:prstGeom>
          <a:noFill/>
        </p:spPr>
        <p:txBody>
          <a:bodyPr wrap="none" rtlCol="0">
            <a:spAutoFit/>
          </a:bodyPr>
          <a:lstStyle/>
          <a:p>
            <a:pPr algn="ctr"/>
            <a:r>
              <a:rPr lang="fr-FR" dirty="0"/>
              <a:t>En gardant le </a:t>
            </a:r>
          </a:p>
          <a:p>
            <a:pPr algn="ctr"/>
            <a:r>
              <a:rPr lang="fr-FR" dirty="0"/>
              <a:t>Même </a:t>
            </a:r>
            <a:r>
              <a:rPr lang="fr-FR" dirty="0" err="1"/>
              <a:t>width</a:t>
            </a:r>
            <a:endParaRPr lang="fr-FR" dirty="0"/>
          </a:p>
        </p:txBody>
      </p:sp>
      <p:pic>
        <p:nvPicPr>
          <p:cNvPr id="27" name="Image 26">
            <a:extLst>
              <a:ext uri="{FF2B5EF4-FFF2-40B4-BE49-F238E27FC236}">
                <a16:creationId xmlns:a16="http://schemas.microsoft.com/office/drawing/2014/main" id="{0304A00E-E15B-52CA-9D89-D90E6E8647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4754" y="4294667"/>
            <a:ext cx="2649774" cy="2134540"/>
          </a:xfrm>
          <a:prstGeom prst="rect">
            <a:avLst/>
          </a:prstGeom>
        </p:spPr>
      </p:pic>
      <p:sp>
        <p:nvSpPr>
          <p:cNvPr id="28" name="ZoneTexte 27">
            <a:extLst>
              <a:ext uri="{FF2B5EF4-FFF2-40B4-BE49-F238E27FC236}">
                <a16:creationId xmlns:a16="http://schemas.microsoft.com/office/drawing/2014/main" id="{3D2CA80C-CC46-3721-70AC-68022D3D6E40}"/>
              </a:ext>
            </a:extLst>
          </p:cNvPr>
          <p:cNvSpPr txBox="1"/>
          <p:nvPr/>
        </p:nvSpPr>
        <p:spPr>
          <a:xfrm>
            <a:off x="7688847" y="4555867"/>
            <a:ext cx="750664"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t>HELLO</a:t>
            </a:r>
          </a:p>
        </p:txBody>
      </p:sp>
      <p:sp>
        <p:nvSpPr>
          <p:cNvPr id="30" name="ZoneTexte 29">
            <a:extLst>
              <a:ext uri="{FF2B5EF4-FFF2-40B4-BE49-F238E27FC236}">
                <a16:creationId xmlns:a16="http://schemas.microsoft.com/office/drawing/2014/main" id="{92362C1D-FCAD-A04C-7016-73779E3A8A6F}"/>
              </a:ext>
            </a:extLst>
          </p:cNvPr>
          <p:cNvSpPr txBox="1"/>
          <p:nvPr/>
        </p:nvSpPr>
        <p:spPr>
          <a:xfrm>
            <a:off x="7688847" y="4978475"/>
            <a:ext cx="750664"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t>HELLO</a:t>
            </a:r>
          </a:p>
        </p:txBody>
      </p:sp>
      <p:sp>
        <p:nvSpPr>
          <p:cNvPr id="31" name="ZoneTexte 30">
            <a:extLst>
              <a:ext uri="{FF2B5EF4-FFF2-40B4-BE49-F238E27FC236}">
                <a16:creationId xmlns:a16="http://schemas.microsoft.com/office/drawing/2014/main" id="{C04B06E2-1D56-4BA3-1ACF-A3964E1F7B83}"/>
              </a:ext>
            </a:extLst>
          </p:cNvPr>
          <p:cNvSpPr txBox="1"/>
          <p:nvPr/>
        </p:nvSpPr>
        <p:spPr>
          <a:xfrm>
            <a:off x="7693299" y="5397481"/>
            <a:ext cx="750664"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sz="1600" dirty="0"/>
              <a:t>HELLO</a:t>
            </a:r>
          </a:p>
        </p:txBody>
      </p:sp>
      <p:sp>
        <p:nvSpPr>
          <p:cNvPr id="32" name="ZoneTexte 31">
            <a:extLst>
              <a:ext uri="{FF2B5EF4-FFF2-40B4-BE49-F238E27FC236}">
                <a16:creationId xmlns:a16="http://schemas.microsoft.com/office/drawing/2014/main" id="{B38F97AB-302E-7F52-3304-70C66DA97CA7}"/>
              </a:ext>
            </a:extLst>
          </p:cNvPr>
          <p:cNvSpPr txBox="1"/>
          <p:nvPr/>
        </p:nvSpPr>
        <p:spPr>
          <a:xfrm>
            <a:off x="7735472" y="5824428"/>
            <a:ext cx="704039" cy="369332"/>
          </a:xfrm>
          <a:prstGeom prst="rect">
            <a:avLst/>
          </a:prstGeom>
          <a:noFill/>
        </p:spPr>
        <p:txBody>
          <a:bodyPr wrap="none" rtlCol="0">
            <a:spAutoFit/>
          </a:bodyPr>
          <a:lstStyle/>
          <a:p>
            <a:r>
              <a:rPr lang="fr-FR" b="1" dirty="0"/>
              <a:t>100%</a:t>
            </a:r>
          </a:p>
        </p:txBody>
      </p:sp>
      <p:sp>
        <p:nvSpPr>
          <p:cNvPr id="33" name="ZoneTexte 32">
            <a:extLst>
              <a:ext uri="{FF2B5EF4-FFF2-40B4-BE49-F238E27FC236}">
                <a16:creationId xmlns:a16="http://schemas.microsoft.com/office/drawing/2014/main" id="{89CC1956-8BD6-BF82-8E1C-DF1E67CC7B34}"/>
              </a:ext>
            </a:extLst>
          </p:cNvPr>
          <p:cNvSpPr txBox="1"/>
          <p:nvPr/>
        </p:nvSpPr>
        <p:spPr>
          <a:xfrm>
            <a:off x="5162545" y="5842211"/>
            <a:ext cx="875561" cy="369332"/>
          </a:xfrm>
          <a:prstGeom prst="rect">
            <a:avLst/>
          </a:prstGeom>
          <a:noFill/>
        </p:spPr>
        <p:txBody>
          <a:bodyPr wrap="none" rtlCol="0">
            <a:spAutoFit/>
          </a:bodyPr>
          <a:lstStyle/>
          <a:p>
            <a:r>
              <a:rPr lang="fr-FR" b="1" dirty="0"/>
              <a:t>33.33%</a:t>
            </a:r>
          </a:p>
        </p:txBody>
      </p:sp>
      <p:cxnSp>
        <p:nvCxnSpPr>
          <p:cNvPr id="34" name="Connecteur droit avec flèche 33">
            <a:extLst>
              <a:ext uri="{FF2B5EF4-FFF2-40B4-BE49-F238E27FC236}">
                <a16:creationId xmlns:a16="http://schemas.microsoft.com/office/drawing/2014/main" id="{CBDAEA4D-D0E7-A0FB-81D7-0589B0171EF2}"/>
              </a:ext>
            </a:extLst>
          </p:cNvPr>
          <p:cNvCxnSpPr>
            <a:cxnSpLocks/>
          </p:cNvCxnSpPr>
          <p:nvPr/>
        </p:nvCxnSpPr>
        <p:spPr>
          <a:xfrm>
            <a:off x="6237091" y="5411116"/>
            <a:ext cx="12490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F7881BDA-06D9-1C2C-2048-A59E840C6AAE}"/>
              </a:ext>
            </a:extLst>
          </p:cNvPr>
          <p:cNvSpPr txBox="1"/>
          <p:nvPr/>
        </p:nvSpPr>
        <p:spPr>
          <a:xfrm>
            <a:off x="6054653" y="4652173"/>
            <a:ext cx="1506310" cy="646331"/>
          </a:xfrm>
          <a:prstGeom prst="rect">
            <a:avLst/>
          </a:prstGeom>
          <a:noFill/>
        </p:spPr>
        <p:txBody>
          <a:bodyPr wrap="none" rtlCol="0">
            <a:spAutoFit/>
          </a:bodyPr>
          <a:lstStyle/>
          <a:p>
            <a:pPr algn="ctr"/>
            <a:r>
              <a:rPr lang="fr-FR" dirty="0"/>
              <a:t>En changeant </a:t>
            </a:r>
          </a:p>
          <a:p>
            <a:pPr algn="ctr"/>
            <a:r>
              <a:rPr lang="fr-FR" dirty="0"/>
              <a:t>Le </a:t>
            </a:r>
            <a:r>
              <a:rPr lang="fr-FR" dirty="0" err="1"/>
              <a:t>width</a:t>
            </a:r>
            <a:endParaRPr lang="fr-FR" dirty="0"/>
          </a:p>
        </p:txBody>
      </p:sp>
    </p:spTree>
    <p:extLst>
      <p:ext uri="{BB962C8B-B14F-4D97-AF65-F5344CB8AC3E}">
        <p14:creationId xmlns:p14="http://schemas.microsoft.com/office/powerpoint/2010/main" val="414676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3" grpId="0"/>
      <p:bldP spid="20" grpId="0" animBg="1"/>
      <p:bldP spid="21" grpId="0" animBg="1"/>
      <p:bldP spid="22" grpId="0" animBg="1"/>
      <p:bldP spid="26" grpId="0"/>
      <p:bldP spid="28" grpId="0" animBg="1"/>
      <p:bldP spid="30" grpId="0" animBg="1"/>
      <p:bldP spid="31" grpId="0" animBg="1"/>
      <p:bldP spid="32" grpId="0"/>
      <p:bldP spid="33"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RWD et Média </a:t>
            </a:r>
            <a:r>
              <a:rPr lang="fr-FR" dirty="0" err="1"/>
              <a:t>Queries</a:t>
            </a:r>
            <a:endParaRPr lang="fr-FR" dirty="0"/>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093168"/>
            <a:ext cx="8496944" cy="5445224"/>
          </a:xfrm>
        </p:spPr>
        <p:txBody>
          <a:bodyPr>
            <a:normAutofit/>
          </a:bodyPr>
          <a:lstStyle/>
          <a:p>
            <a:r>
              <a:rPr lang="fr-FR" sz="2300" dirty="0"/>
              <a:t>Alors la RWD, c’est la possibilité que nous pouvons donné à un code CSS, de se changer d’un écran à un autre en se basant sur la taille de l’écran. </a:t>
            </a:r>
          </a:p>
          <a:p>
            <a:endParaRPr lang="fr-FR" sz="2300" dirty="0"/>
          </a:p>
          <a:p>
            <a:r>
              <a:rPr lang="fr-FR" sz="2300" dirty="0"/>
              <a:t>L'objectif principal de la RWD est de garantir que le contenu d'un site web s'ajuste de manière fluide et esthétique aux différentes résolutions et orientations d'écran, que ce soit sur un ordinateur de bureau, une tablette, un smartphone, ou tout autre appareil.</a:t>
            </a:r>
          </a:p>
          <a:p>
            <a:endParaRPr lang="fr-FR" sz="2300" dirty="0"/>
          </a:p>
          <a:p>
            <a:endParaRPr lang="fr-FR" sz="2300" dirty="0"/>
          </a:p>
        </p:txBody>
      </p:sp>
      <p:pic>
        <p:nvPicPr>
          <p:cNvPr id="11" name="Image 10">
            <a:extLst>
              <a:ext uri="{FF2B5EF4-FFF2-40B4-BE49-F238E27FC236}">
                <a16:creationId xmlns:a16="http://schemas.microsoft.com/office/drawing/2014/main" id="{6165B3EA-105D-CD67-9F7B-E49AB051A6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5960" y="4293096"/>
            <a:ext cx="5148064" cy="2402430"/>
          </a:xfrm>
          <a:prstGeom prst="rect">
            <a:avLst/>
          </a:prstGeom>
        </p:spPr>
      </p:pic>
    </p:spTree>
    <p:extLst>
      <p:ext uri="{BB962C8B-B14F-4D97-AF65-F5344CB8AC3E}">
        <p14:creationId xmlns:p14="http://schemas.microsoft.com/office/powerpoint/2010/main" val="1446303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Tailles d’écrans – Break Point</a:t>
            </a:r>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093168"/>
            <a:ext cx="8496944" cy="5445224"/>
          </a:xfrm>
        </p:spPr>
        <p:txBody>
          <a:bodyPr>
            <a:normAutofit/>
          </a:bodyPr>
          <a:lstStyle/>
          <a:p>
            <a:r>
              <a:rPr lang="fr-FR" sz="2300" dirty="0"/>
              <a:t>Nous appelons un Break Point, le point de largeur dans le quel nous décidons de changer les valeurs CSS appliquées.</a:t>
            </a:r>
          </a:p>
          <a:p>
            <a:endParaRPr lang="fr-FR" sz="2300" dirty="0"/>
          </a:p>
          <a:p>
            <a:r>
              <a:rPr lang="fr-FR" sz="2300" dirty="0"/>
              <a:t>Notez qu’aucune règle générale concernant les break points n’est officielle. Vous pouvez suivre une communauté ou même travailler avec vos break points </a:t>
            </a:r>
          </a:p>
        </p:txBody>
      </p:sp>
      <p:pic>
        <p:nvPicPr>
          <p:cNvPr id="5" name="Image 4">
            <a:extLst>
              <a:ext uri="{FF2B5EF4-FFF2-40B4-BE49-F238E27FC236}">
                <a16:creationId xmlns:a16="http://schemas.microsoft.com/office/drawing/2014/main" id="{AFE17E46-E3B1-CAC5-09BE-FE48C1348F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3573016"/>
            <a:ext cx="7585671" cy="2533328"/>
          </a:xfrm>
          <a:prstGeom prst="rect">
            <a:avLst/>
          </a:prstGeom>
        </p:spPr>
      </p:pic>
      <p:sp>
        <p:nvSpPr>
          <p:cNvPr id="6" name="ZoneTexte 5">
            <a:extLst>
              <a:ext uri="{FF2B5EF4-FFF2-40B4-BE49-F238E27FC236}">
                <a16:creationId xmlns:a16="http://schemas.microsoft.com/office/drawing/2014/main" id="{489AA1F4-154D-D74D-EDE4-194327AE319C}"/>
              </a:ext>
            </a:extLst>
          </p:cNvPr>
          <p:cNvSpPr txBox="1"/>
          <p:nvPr/>
        </p:nvSpPr>
        <p:spPr>
          <a:xfrm>
            <a:off x="3131840" y="6200418"/>
            <a:ext cx="3841821" cy="369332"/>
          </a:xfrm>
          <a:prstGeom prst="rect">
            <a:avLst/>
          </a:prstGeom>
          <a:noFill/>
        </p:spPr>
        <p:txBody>
          <a:bodyPr wrap="none" rtlCol="0">
            <a:spAutoFit/>
          </a:bodyPr>
          <a:lstStyle/>
          <a:p>
            <a:r>
              <a:rPr lang="fr-FR" dirty="0"/>
              <a:t>Exemple : Break points selon Bootstrap</a:t>
            </a:r>
          </a:p>
        </p:txBody>
      </p:sp>
    </p:spTree>
    <p:extLst>
      <p:ext uri="{BB962C8B-B14F-4D97-AF65-F5344CB8AC3E}">
        <p14:creationId xmlns:p14="http://schemas.microsoft.com/office/powerpoint/2010/main" val="607069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Ecrire un CSS pour un type d’</a:t>
            </a:r>
            <a:r>
              <a:rPr lang="fr-FR" dirty="0" err="1"/>
              <a:t>ecran</a:t>
            </a:r>
            <a:endParaRPr lang="fr-FR" dirty="0"/>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093168"/>
            <a:ext cx="8496944" cy="5445224"/>
          </a:xfrm>
        </p:spPr>
        <p:txBody>
          <a:bodyPr>
            <a:normAutofit lnSpcReduction="10000"/>
          </a:bodyPr>
          <a:lstStyle/>
          <a:p>
            <a:r>
              <a:rPr lang="fr-FR" sz="2300" dirty="0"/>
              <a:t>L’application d’une règle CSS pour un type d’écran, ce fait comme </a:t>
            </a:r>
            <a:r>
              <a:rPr lang="fr-FR" sz="2300" dirty="0" err="1"/>
              <a:t>ceçi</a:t>
            </a:r>
            <a:r>
              <a:rPr lang="fr-FR" sz="2300" dirty="0"/>
              <a:t> : </a:t>
            </a:r>
          </a:p>
          <a:p>
            <a:pPr marL="457200" lvl="1" indent="0">
              <a:buNone/>
            </a:pPr>
            <a:r>
              <a:rPr lang="fr-FR" sz="1600" dirty="0"/>
              <a:t>@media screen and ( max-</a:t>
            </a:r>
            <a:r>
              <a:rPr lang="fr-FR" sz="1600" dirty="0" err="1"/>
              <a:t>width</a:t>
            </a:r>
            <a:r>
              <a:rPr lang="fr-FR" sz="1600" dirty="0"/>
              <a:t>: 575px ) </a:t>
            </a:r>
          </a:p>
          <a:p>
            <a:pPr marL="457200" lvl="1" indent="0">
              <a:buNone/>
            </a:pPr>
            <a:r>
              <a:rPr lang="fr-FR" sz="1600" dirty="0"/>
              <a:t>{  </a:t>
            </a:r>
            <a:r>
              <a:rPr lang="fr-FR" sz="1600" dirty="0">
                <a:solidFill>
                  <a:srgbClr val="339933"/>
                </a:solidFill>
              </a:rPr>
              <a:t>/* CSS pour écran Extra Small */</a:t>
            </a:r>
            <a:r>
              <a:rPr lang="fr-FR" sz="1600" dirty="0"/>
              <a:t>} </a:t>
            </a:r>
          </a:p>
          <a:p>
            <a:pPr marL="457200" lvl="1" indent="0">
              <a:buNone/>
            </a:pPr>
            <a:endParaRPr lang="fr-FR" sz="1600" dirty="0"/>
          </a:p>
          <a:p>
            <a:pPr marL="457200" lvl="1" indent="0">
              <a:buNone/>
            </a:pPr>
            <a:r>
              <a:rPr lang="fr-FR" sz="1600" dirty="0"/>
              <a:t>@media screen and ( min-</a:t>
            </a:r>
            <a:r>
              <a:rPr lang="fr-FR" sz="1600" dirty="0" err="1"/>
              <a:t>width</a:t>
            </a:r>
            <a:r>
              <a:rPr lang="fr-FR" sz="1600" dirty="0"/>
              <a:t>: 576px ) and ( max-</a:t>
            </a:r>
            <a:r>
              <a:rPr lang="fr-FR" sz="1600" dirty="0" err="1"/>
              <a:t>width</a:t>
            </a:r>
            <a:r>
              <a:rPr lang="fr-FR" sz="1600" dirty="0"/>
              <a:t>: 767px ) </a:t>
            </a:r>
          </a:p>
          <a:p>
            <a:pPr marL="457200" lvl="1" indent="0">
              <a:buNone/>
            </a:pPr>
            <a:r>
              <a:rPr lang="fr-FR" sz="1600" dirty="0"/>
              <a:t>{  </a:t>
            </a:r>
            <a:r>
              <a:rPr lang="fr-FR" sz="1600" dirty="0">
                <a:solidFill>
                  <a:srgbClr val="339933"/>
                </a:solidFill>
              </a:rPr>
              <a:t>/* CSS pour écrans Small */</a:t>
            </a:r>
            <a:r>
              <a:rPr lang="fr-FR" sz="1600" dirty="0"/>
              <a:t>} </a:t>
            </a:r>
          </a:p>
          <a:p>
            <a:pPr marL="457200" lvl="1" indent="0">
              <a:buNone/>
            </a:pPr>
            <a:endParaRPr lang="fr-FR" sz="1600" dirty="0"/>
          </a:p>
          <a:p>
            <a:pPr marL="457200" lvl="1" indent="0">
              <a:buNone/>
            </a:pPr>
            <a:r>
              <a:rPr lang="fr-FR" sz="1600" dirty="0"/>
              <a:t>@media screen and ( min-</a:t>
            </a:r>
            <a:r>
              <a:rPr lang="fr-FR" sz="1600" dirty="0" err="1"/>
              <a:t>width</a:t>
            </a:r>
            <a:r>
              <a:rPr lang="fr-FR" sz="1600" dirty="0"/>
              <a:t>: 768px ) and ( max-</a:t>
            </a:r>
            <a:r>
              <a:rPr lang="fr-FR" sz="1600" dirty="0" err="1"/>
              <a:t>width</a:t>
            </a:r>
            <a:r>
              <a:rPr lang="fr-FR" sz="1600" dirty="0"/>
              <a:t>: 991px ) </a:t>
            </a:r>
          </a:p>
          <a:p>
            <a:pPr marL="457200" lvl="1" indent="0">
              <a:buNone/>
            </a:pPr>
            <a:r>
              <a:rPr lang="fr-FR" sz="1600" dirty="0"/>
              <a:t>{  </a:t>
            </a:r>
            <a:r>
              <a:rPr lang="fr-FR" sz="1600" dirty="0">
                <a:solidFill>
                  <a:srgbClr val="339933"/>
                </a:solidFill>
              </a:rPr>
              <a:t>/* CSS pour écrans Medium */</a:t>
            </a:r>
            <a:r>
              <a:rPr lang="fr-FR" sz="1600" dirty="0"/>
              <a:t>} </a:t>
            </a:r>
          </a:p>
          <a:p>
            <a:pPr marL="457200" lvl="1" indent="0">
              <a:buNone/>
            </a:pPr>
            <a:endParaRPr lang="fr-FR" sz="1600" dirty="0"/>
          </a:p>
          <a:p>
            <a:pPr marL="457200" lvl="1" indent="0">
              <a:buNone/>
            </a:pPr>
            <a:r>
              <a:rPr lang="fr-FR" sz="1600" dirty="0"/>
              <a:t>@media screen and ( min-</a:t>
            </a:r>
            <a:r>
              <a:rPr lang="fr-FR" sz="1600" dirty="0" err="1"/>
              <a:t>width</a:t>
            </a:r>
            <a:r>
              <a:rPr lang="fr-FR" sz="1600" dirty="0"/>
              <a:t>: 992px ) and ( max-</a:t>
            </a:r>
            <a:r>
              <a:rPr lang="fr-FR" sz="1600" dirty="0" err="1"/>
              <a:t>width</a:t>
            </a:r>
            <a:r>
              <a:rPr lang="fr-FR" sz="1600" dirty="0"/>
              <a:t>: 1199px ) </a:t>
            </a:r>
          </a:p>
          <a:p>
            <a:pPr marL="457200" lvl="1" indent="0">
              <a:buNone/>
            </a:pPr>
            <a:r>
              <a:rPr lang="fr-FR" sz="1600" dirty="0"/>
              <a:t>{  </a:t>
            </a:r>
            <a:r>
              <a:rPr lang="fr-FR" sz="1600" dirty="0">
                <a:solidFill>
                  <a:srgbClr val="339933"/>
                </a:solidFill>
              </a:rPr>
              <a:t>/* CSS pour écrans Larges */</a:t>
            </a:r>
            <a:r>
              <a:rPr lang="fr-FR" sz="1600" dirty="0"/>
              <a:t>} </a:t>
            </a:r>
          </a:p>
          <a:p>
            <a:pPr marL="457200" lvl="1" indent="0">
              <a:buNone/>
            </a:pPr>
            <a:endParaRPr lang="fr-FR" sz="1600" dirty="0"/>
          </a:p>
          <a:p>
            <a:pPr marL="457200" lvl="1" indent="0">
              <a:buNone/>
            </a:pPr>
            <a:r>
              <a:rPr lang="fr-FR" sz="1600" dirty="0"/>
              <a:t>@media screen and ( min-</a:t>
            </a:r>
            <a:r>
              <a:rPr lang="fr-FR" sz="1600" dirty="0" err="1"/>
              <a:t>width</a:t>
            </a:r>
            <a:r>
              <a:rPr lang="fr-FR" sz="1600" dirty="0"/>
              <a:t>: 1200px ) and ( max-</a:t>
            </a:r>
            <a:r>
              <a:rPr lang="fr-FR" sz="1600" dirty="0" err="1"/>
              <a:t>width</a:t>
            </a:r>
            <a:r>
              <a:rPr lang="fr-FR" sz="1600" dirty="0"/>
              <a:t>: 1399px ) </a:t>
            </a:r>
          </a:p>
          <a:p>
            <a:pPr marL="457200" lvl="1" indent="0">
              <a:buNone/>
            </a:pPr>
            <a:r>
              <a:rPr lang="fr-FR" sz="1600" dirty="0"/>
              <a:t>{  </a:t>
            </a:r>
            <a:r>
              <a:rPr lang="fr-FR" sz="1600" dirty="0">
                <a:solidFill>
                  <a:srgbClr val="339933"/>
                </a:solidFill>
              </a:rPr>
              <a:t>/* CSS pour écrans Extra Larges */</a:t>
            </a:r>
            <a:r>
              <a:rPr lang="fr-FR" sz="1600" dirty="0"/>
              <a:t>} </a:t>
            </a:r>
          </a:p>
          <a:p>
            <a:pPr marL="457200" lvl="1" indent="0">
              <a:buNone/>
            </a:pPr>
            <a:endParaRPr lang="en-US" sz="1900" dirty="0"/>
          </a:p>
          <a:p>
            <a:pPr marL="457200" lvl="1" indent="0">
              <a:buNone/>
            </a:pPr>
            <a:r>
              <a:rPr lang="en-US" sz="1600" dirty="0"/>
              <a:t>@media screen and ( min-width: 1400px ) </a:t>
            </a:r>
          </a:p>
          <a:p>
            <a:pPr marL="457200" lvl="1" indent="0">
              <a:buNone/>
            </a:pPr>
            <a:r>
              <a:rPr lang="en-US" sz="1600" dirty="0"/>
              <a:t>{  </a:t>
            </a:r>
            <a:r>
              <a:rPr lang="en-US" sz="1600" dirty="0">
                <a:solidFill>
                  <a:srgbClr val="339933"/>
                </a:solidFill>
              </a:rPr>
              <a:t>/* CSS pour </a:t>
            </a:r>
            <a:r>
              <a:rPr lang="en-US" sz="1600" dirty="0" err="1">
                <a:solidFill>
                  <a:srgbClr val="339933"/>
                </a:solidFill>
              </a:rPr>
              <a:t>écrans</a:t>
            </a:r>
            <a:r>
              <a:rPr lang="en-US" sz="1600" dirty="0">
                <a:solidFill>
                  <a:srgbClr val="339933"/>
                </a:solidFill>
              </a:rPr>
              <a:t> Extra </a:t>
            </a:r>
            <a:r>
              <a:rPr lang="en-US" sz="1600" dirty="0" err="1">
                <a:solidFill>
                  <a:srgbClr val="339933"/>
                </a:solidFill>
              </a:rPr>
              <a:t>Extra</a:t>
            </a:r>
            <a:r>
              <a:rPr lang="en-US" sz="1600" dirty="0">
                <a:solidFill>
                  <a:srgbClr val="339933"/>
                </a:solidFill>
              </a:rPr>
              <a:t> Larges */</a:t>
            </a:r>
            <a:r>
              <a:rPr lang="en-US" sz="1600" dirty="0"/>
              <a:t>} </a:t>
            </a:r>
          </a:p>
          <a:p>
            <a:pPr marL="457200" lvl="1" indent="0">
              <a:buNone/>
            </a:pPr>
            <a:endParaRPr lang="fr-FR" sz="1900" dirty="0"/>
          </a:p>
          <a:p>
            <a:pPr marL="457200" lvl="1" indent="0">
              <a:buNone/>
            </a:pPr>
            <a:endParaRPr lang="fr-FR" sz="1900" dirty="0"/>
          </a:p>
          <a:p>
            <a:pPr marL="457200" lvl="1" indent="0">
              <a:buNone/>
            </a:pPr>
            <a:endParaRPr lang="fr-FR" sz="1900" dirty="0"/>
          </a:p>
          <a:p>
            <a:pPr marL="457200" lvl="1" indent="0">
              <a:buNone/>
            </a:pPr>
            <a:endParaRPr lang="fr-FR" sz="1900" dirty="0"/>
          </a:p>
        </p:txBody>
      </p:sp>
    </p:spTree>
    <p:extLst>
      <p:ext uri="{BB962C8B-B14F-4D97-AF65-F5344CB8AC3E}">
        <p14:creationId xmlns:p14="http://schemas.microsoft.com/office/powerpoint/2010/main" val="3802083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Exemple : 4 </a:t>
            </a:r>
            <a:r>
              <a:rPr lang="fr-FR" dirty="0" err="1"/>
              <a:t>Divs</a:t>
            </a:r>
            <a:endParaRPr lang="fr-FR" dirty="0"/>
          </a:p>
        </p:txBody>
      </p:sp>
      <p:pic>
        <p:nvPicPr>
          <p:cNvPr id="7" name="Image 6">
            <a:extLst>
              <a:ext uri="{FF2B5EF4-FFF2-40B4-BE49-F238E27FC236}">
                <a16:creationId xmlns:a16="http://schemas.microsoft.com/office/drawing/2014/main" id="{B2346479-74F9-48AD-6ADF-12ADFA634A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 y="1988840"/>
            <a:ext cx="9144000" cy="2773808"/>
          </a:xfrm>
          <a:prstGeom prst="rect">
            <a:avLst/>
          </a:prstGeom>
        </p:spPr>
      </p:pic>
      <p:sp>
        <p:nvSpPr>
          <p:cNvPr id="8" name="ZoneTexte 7">
            <a:extLst>
              <a:ext uri="{FF2B5EF4-FFF2-40B4-BE49-F238E27FC236}">
                <a16:creationId xmlns:a16="http://schemas.microsoft.com/office/drawing/2014/main" id="{14C8B8C5-C523-D67B-A8A7-51D3213E677F}"/>
              </a:ext>
            </a:extLst>
          </p:cNvPr>
          <p:cNvSpPr txBox="1"/>
          <p:nvPr/>
        </p:nvSpPr>
        <p:spPr>
          <a:xfrm>
            <a:off x="899592" y="5301208"/>
            <a:ext cx="7560840" cy="369332"/>
          </a:xfrm>
          <a:prstGeom prst="rect">
            <a:avLst/>
          </a:prstGeom>
          <a:noFill/>
        </p:spPr>
        <p:txBody>
          <a:bodyPr wrap="square" rtlCol="0">
            <a:spAutoFit/>
          </a:bodyPr>
          <a:lstStyle/>
          <a:p>
            <a:pPr algn="ctr"/>
            <a:r>
              <a:rPr lang="fr-FR" b="1" dirty="0">
                <a:solidFill>
                  <a:srgbClr val="474747"/>
                </a:solidFill>
              </a:rPr>
              <a:t>Application des média </a:t>
            </a:r>
            <a:r>
              <a:rPr lang="fr-FR" b="1" dirty="0" err="1">
                <a:solidFill>
                  <a:srgbClr val="474747"/>
                </a:solidFill>
              </a:rPr>
              <a:t>queries</a:t>
            </a:r>
            <a:r>
              <a:rPr lang="fr-FR" b="1" dirty="0">
                <a:solidFill>
                  <a:srgbClr val="474747"/>
                </a:solidFill>
              </a:rPr>
              <a:t> sur la largeur des div avec utilisation de </a:t>
            </a:r>
            <a:r>
              <a:rPr lang="fr-FR" b="1" dirty="0" err="1">
                <a:solidFill>
                  <a:srgbClr val="474747"/>
                </a:solidFill>
              </a:rPr>
              <a:t>float</a:t>
            </a:r>
            <a:r>
              <a:rPr lang="fr-FR" b="1" dirty="0">
                <a:solidFill>
                  <a:srgbClr val="474747"/>
                </a:solidFill>
              </a:rPr>
              <a:t> </a:t>
            </a:r>
            <a:endParaRPr lang="fr-FR" b="1" dirty="0">
              <a:solidFill>
                <a:srgbClr val="00B050"/>
              </a:solidFill>
            </a:endParaRPr>
          </a:p>
        </p:txBody>
      </p:sp>
      <p:sp>
        <p:nvSpPr>
          <p:cNvPr id="9" name="ZoneTexte 8">
            <a:extLst>
              <a:ext uri="{FF2B5EF4-FFF2-40B4-BE49-F238E27FC236}">
                <a16:creationId xmlns:a16="http://schemas.microsoft.com/office/drawing/2014/main" id="{9C3FF7B2-A3F4-6E94-F414-DD416DECF09D}"/>
              </a:ext>
            </a:extLst>
          </p:cNvPr>
          <p:cNvSpPr txBox="1"/>
          <p:nvPr/>
        </p:nvSpPr>
        <p:spPr>
          <a:xfrm>
            <a:off x="395536" y="6209100"/>
            <a:ext cx="8568952" cy="400110"/>
          </a:xfrm>
          <a:prstGeom prst="rect">
            <a:avLst/>
          </a:prstGeom>
          <a:noFill/>
        </p:spPr>
        <p:txBody>
          <a:bodyPr wrap="square" rtlCol="0">
            <a:spAutoFit/>
          </a:bodyPr>
          <a:lstStyle/>
          <a:p>
            <a:pPr algn="ctr"/>
            <a:r>
              <a:rPr lang="fr-FR" sz="2000" b="1" dirty="0">
                <a:solidFill>
                  <a:srgbClr val="474747"/>
                </a:solidFill>
              </a:rPr>
              <a:t>Notez que vous pouvez changer ce que vous voulez d’un break point à un autre</a:t>
            </a:r>
            <a:endParaRPr lang="fr-FR" sz="2000" b="1" dirty="0">
              <a:solidFill>
                <a:srgbClr val="00B050"/>
              </a:solidFill>
            </a:endParaRPr>
          </a:p>
        </p:txBody>
      </p:sp>
    </p:spTree>
    <p:extLst>
      <p:ext uri="{BB962C8B-B14F-4D97-AF65-F5344CB8AC3E}">
        <p14:creationId xmlns:p14="http://schemas.microsoft.com/office/powerpoint/2010/main" val="324758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Rectifier le TP Invitation</a:t>
            </a:r>
          </a:p>
        </p:txBody>
      </p:sp>
      <p:sp>
        <p:nvSpPr>
          <p:cNvPr id="8" name="ZoneTexte 7">
            <a:extLst>
              <a:ext uri="{FF2B5EF4-FFF2-40B4-BE49-F238E27FC236}">
                <a16:creationId xmlns:a16="http://schemas.microsoft.com/office/drawing/2014/main" id="{14C8B8C5-C523-D67B-A8A7-51D3213E677F}"/>
              </a:ext>
            </a:extLst>
          </p:cNvPr>
          <p:cNvSpPr txBox="1"/>
          <p:nvPr/>
        </p:nvSpPr>
        <p:spPr>
          <a:xfrm>
            <a:off x="719572" y="6309320"/>
            <a:ext cx="7560840" cy="369332"/>
          </a:xfrm>
          <a:prstGeom prst="rect">
            <a:avLst/>
          </a:prstGeom>
          <a:noFill/>
        </p:spPr>
        <p:txBody>
          <a:bodyPr wrap="square" rtlCol="0">
            <a:spAutoFit/>
          </a:bodyPr>
          <a:lstStyle/>
          <a:p>
            <a:pPr algn="ctr"/>
            <a:r>
              <a:rPr lang="fr-FR" b="1" dirty="0">
                <a:solidFill>
                  <a:srgbClr val="474747"/>
                </a:solidFill>
              </a:rPr>
              <a:t>Application des média </a:t>
            </a:r>
            <a:r>
              <a:rPr lang="fr-FR" b="1" dirty="0" err="1">
                <a:solidFill>
                  <a:srgbClr val="474747"/>
                </a:solidFill>
              </a:rPr>
              <a:t>queries</a:t>
            </a:r>
            <a:r>
              <a:rPr lang="fr-FR" b="1" dirty="0">
                <a:solidFill>
                  <a:srgbClr val="474747"/>
                </a:solidFill>
              </a:rPr>
              <a:t> sur le TP invitation</a:t>
            </a:r>
            <a:endParaRPr lang="fr-FR" b="1" dirty="0">
              <a:solidFill>
                <a:srgbClr val="00B050"/>
              </a:solidFill>
            </a:endParaRPr>
          </a:p>
        </p:txBody>
      </p:sp>
      <p:pic>
        <p:nvPicPr>
          <p:cNvPr id="4" name="Image 3">
            <a:extLst>
              <a:ext uri="{FF2B5EF4-FFF2-40B4-BE49-F238E27FC236}">
                <a16:creationId xmlns:a16="http://schemas.microsoft.com/office/drawing/2014/main" id="{E2509620-A53C-5989-ECD6-EA18E7DA7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1" y="1273389"/>
            <a:ext cx="9144000" cy="4311221"/>
          </a:xfrm>
          <a:prstGeom prst="rect">
            <a:avLst/>
          </a:prstGeom>
        </p:spPr>
      </p:pic>
    </p:spTree>
    <p:extLst>
      <p:ext uri="{BB962C8B-B14F-4D97-AF65-F5344CB8AC3E}">
        <p14:creationId xmlns:p14="http://schemas.microsoft.com/office/powerpoint/2010/main" val="240402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621F7-CC4A-4226-9DB1-2DA100815865}"/>
              </a:ext>
            </a:extLst>
          </p:cNvPr>
          <p:cNvSpPr>
            <a:spLocks noGrp="1"/>
          </p:cNvSpPr>
          <p:nvPr>
            <p:ph type="title"/>
          </p:nvPr>
        </p:nvSpPr>
        <p:spPr/>
        <p:txBody>
          <a:bodyPr>
            <a:normAutofit fontScale="90000"/>
          </a:bodyPr>
          <a:lstStyle/>
          <a:p>
            <a:r>
              <a:rPr lang="fr-FR" dirty="0"/>
              <a:t>Type de sorties</a:t>
            </a:r>
          </a:p>
        </p:txBody>
      </p:sp>
      <p:sp>
        <p:nvSpPr>
          <p:cNvPr id="4" name="Espace réservé du contenu 3">
            <a:extLst>
              <a:ext uri="{FF2B5EF4-FFF2-40B4-BE49-F238E27FC236}">
                <a16:creationId xmlns:a16="http://schemas.microsoft.com/office/drawing/2014/main" id="{A59322DC-8985-4043-9D62-22C54FE04E6B}"/>
              </a:ext>
            </a:extLst>
          </p:cNvPr>
          <p:cNvSpPr>
            <a:spLocks noGrp="1"/>
          </p:cNvSpPr>
          <p:nvPr>
            <p:ph idx="1"/>
          </p:nvPr>
        </p:nvSpPr>
        <p:spPr>
          <a:xfrm>
            <a:off x="251520" y="1093168"/>
            <a:ext cx="8496944" cy="5445224"/>
          </a:xfrm>
        </p:spPr>
        <p:txBody>
          <a:bodyPr>
            <a:normAutofit/>
          </a:bodyPr>
          <a:lstStyle/>
          <a:p>
            <a:r>
              <a:rPr lang="fr-FR" sz="2000" dirty="0"/>
              <a:t>En plus de largeur des écrans, le développeur peut choisir le type de média de sorties. Actuellement, nous avons 3 types disponibles:</a:t>
            </a:r>
          </a:p>
          <a:p>
            <a:pPr lvl="1"/>
            <a:r>
              <a:rPr lang="fr-FR" sz="1800" b="1" dirty="0"/>
              <a:t>Screen : </a:t>
            </a:r>
            <a:r>
              <a:rPr lang="fr-FR" sz="1800" dirty="0"/>
              <a:t>Pour les écrans</a:t>
            </a:r>
          </a:p>
          <a:p>
            <a:pPr lvl="1"/>
            <a:r>
              <a:rPr lang="fr-FR" sz="1800" b="1" dirty="0" err="1"/>
              <a:t>Print</a:t>
            </a:r>
            <a:r>
              <a:rPr lang="fr-FR" sz="1800" b="1" dirty="0"/>
              <a:t> : </a:t>
            </a:r>
            <a:r>
              <a:rPr lang="fr-FR" sz="1800" dirty="0"/>
              <a:t>Pour les imprimantes</a:t>
            </a:r>
          </a:p>
          <a:p>
            <a:pPr lvl="1"/>
            <a:r>
              <a:rPr lang="fr-FR" sz="1800" b="1" dirty="0"/>
              <a:t>Speech : </a:t>
            </a:r>
            <a:r>
              <a:rPr lang="fr-FR" sz="1800" dirty="0"/>
              <a:t>Pour les lecteurs. </a:t>
            </a:r>
          </a:p>
          <a:p>
            <a:pPr lvl="1"/>
            <a:endParaRPr lang="fr-FR" sz="1800" dirty="0"/>
          </a:p>
          <a:p>
            <a:endParaRPr lang="fr-FR" sz="2300" dirty="0"/>
          </a:p>
          <a:p>
            <a:endParaRPr lang="fr-FR" sz="2400" dirty="0"/>
          </a:p>
        </p:txBody>
      </p:sp>
      <p:pic>
        <p:nvPicPr>
          <p:cNvPr id="8" name="Image 7">
            <a:extLst>
              <a:ext uri="{FF2B5EF4-FFF2-40B4-BE49-F238E27FC236}">
                <a16:creationId xmlns:a16="http://schemas.microsoft.com/office/drawing/2014/main" id="{1C36833A-461D-29DB-DA0D-1ADFCFB31C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512" y="2924944"/>
            <a:ext cx="4998976" cy="3124360"/>
          </a:xfrm>
          <a:prstGeom prst="rect">
            <a:avLst/>
          </a:prstGeom>
        </p:spPr>
      </p:pic>
      <p:sp>
        <p:nvSpPr>
          <p:cNvPr id="9" name="ZoneTexte 8">
            <a:extLst>
              <a:ext uri="{FF2B5EF4-FFF2-40B4-BE49-F238E27FC236}">
                <a16:creationId xmlns:a16="http://schemas.microsoft.com/office/drawing/2014/main" id="{95EC36DB-F636-40E9-F91B-72FA1F1A01F6}"/>
              </a:ext>
            </a:extLst>
          </p:cNvPr>
          <p:cNvSpPr txBox="1"/>
          <p:nvPr/>
        </p:nvSpPr>
        <p:spPr>
          <a:xfrm>
            <a:off x="683568" y="6049304"/>
            <a:ext cx="7776864" cy="646331"/>
          </a:xfrm>
          <a:prstGeom prst="rect">
            <a:avLst/>
          </a:prstGeom>
          <a:noFill/>
        </p:spPr>
        <p:txBody>
          <a:bodyPr wrap="square" rtlCol="0">
            <a:spAutoFit/>
          </a:bodyPr>
          <a:lstStyle/>
          <a:p>
            <a:pPr algn="ctr"/>
            <a:r>
              <a:rPr lang="fr-FR" b="1" dirty="0"/>
              <a:t>Le CSS pour l’imprimante ou lecteur automatique est généralement utilisé pour ignorer des éléments en moment de lecture ou d’impression.</a:t>
            </a:r>
          </a:p>
        </p:txBody>
      </p:sp>
    </p:spTree>
    <p:extLst>
      <p:ext uri="{BB962C8B-B14F-4D97-AF65-F5344CB8AC3E}">
        <p14:creationId xmlns:p14="http://schemas.microsoft.com/office/powerpoint/2010/main" val="314822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14268</TotalTime>
  <Words>1311</Words>
  <Application>Microsoft Office PowerPoint</Application>
  <PresentationFormat>Affichage à l'écran (4:3)</PresentationFormat>
  <Paragraphs>172</Paragraphs>
  <Slides>27</Slides>
  <Notes>16</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27</vt:i4>
      </vt:variant>
    </vt:vector>
  </HeadingPairs>
  <TitlesOfParts>
    <vt:vector size="32" baseType="lpstr">
      <vt:lpstr>Arial Unicode MS</vt:lpstr>
      <vt:lpstr>Arial</vt:lpstr>
      <vt:lpstr>Calibri</vt:lpstr>
      <vt:lpstr>DIN Next LT Pro Medium Cond</vt:lpstr>
      <vt:lpstr>Thème Office</vt:lpstr>
      <vt:lpstr>Technologies Web - CSS</vt:lpstr>
      <vt:lpstr>Mission 6 Media Queries - RWD</vt:lpstr>
      <vt:lpstr>RWD et Média Queries</vt:lpstr>
      <vt:lpstr>RWD et Média Queries</vt:lpstr>
      <vt:lpstr>Tailles d’écrans – Break Point</vt:lpstr>
      <vt:lpstr>Ecrire un CSS pour un type d’ecran</vt:lpstr>
      <vt:lpstr>Exemple : 4 Divs</vt:lpstr>
      <vt:lpstr>Rectifier le TP Invitation</vt:lpstr>
      <vt:lpstr>Type de sorties</vt:lpstr>
      <vt:lpstr>Exemple : Cacher Div 3 au moment d’impression</vt:lpstr>
      <vt:lpstr>Bonne pratique : Mobile First</vt:lpstr>
      <vt:lpstr>Mission 7 Transitions et animations</vt:lpstr>
      <vt:lpstr>Transition et animations</vt:lpstr>
      <vt:lpstr>Transition</vt:lpstr>
      <vt:lpstr>Transition</vt:lpstr>
      <vt:lpstr>Exemple : Changement avec transition</vt:lpstr>
      <vt:lpstr>Transformation</vt:lpstr>
      <vt:lpstr>Transformation</vt:lpstr>
      <vt:lpstr>Animations</vt:lpstr>
      <vt:lpstr>Animations</vt:lpstr>
      <vt:lpstr>Exemple : Animer un changement</vt:lpstr>
      <vt:lpstr>Exemple : Rotation pour soleil – TP Météo</vt:lpstr>
      <vt:lpstr>Exemple : Transition pour cloud – TP Météo</vt:lpstr>
      <vt:lpstr>Pratiquer les animations</vt:lpstr>
      <vt:lpstr>Pratiquer les animations</vt:lpstr>
      <vt:lpstr>Pratiquer les animations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MANI MOHAMMED ADIL</dc:creator>
  <cp:lastModifiedBy>Mani Mohammed Adil</cp:lastModifiedBy>
  <cp:revision>580</cp:revision>
  <dcterms:created xsi:type="dcterms:W3CDTF">2016-04-16T12:32:51Z</dcterms:created>
  <dcterms:modified xsi:type="dcterms:W3CDTF">2024-12-17T16:02:02Z</dcterms:modified>
</cp:coreProperties>
</file>